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52_17C788ED.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6B_DD7165E9.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4" r:id="rId4"/>
    <p:sldMasterId id="2147483697" r:id="rId5"/>
    <p:sldMasterId id="2147483704" r:id="rId6"/>
  </p:sldMasterIdLst>
  <p:notesMasterIdLst>
    <p:notesMasterId r:id="rId30"/>
  </p:notesMasterIdLst>
  <p:sldIdLst>
    <p:sldId id="259" r:id="rId7"/>
    <p:sldId id="367" r:id="rId8"/>
    <p:sldId id="350" r:id="rId9"/>
    <p:sldId id="351" r:id="rId10"/>
    <p:sldId id="353" r:id="rId11"/>
    <p:sldId id="354" r:id="rId12"/>
    <p:sldId id="355" r:id="rId13"/>
    <p:sldId id="356" r:id="rId14"/>
    <p:sldId id="358" r:id="rId15"/>
    <p:sldId id="359" r:id="rId16"/>
    <p:sldId id="365" r:id="rId17"/>
    <p:sldId id="368" r:id="rId18"/>
    <p:sldId id="326" r:id="rId19"/>
    <p:sldId id="338" r:id="rId20"/>
    <p:sldId id="344" r:id="rId21"/>
    <p:sldId id="363" r:id="rId22"/>
    <p:sldId id="366" r:id="rId23"/>
    <p:sldId id="369" r:id="rId24"/>
    <p:sldId id="370" r:id="rId25"/>
    <p:sldId id="371" r:id="rId26"/>
    <p:sldId id="342" r:id="rId27"/>
    <p:sldId id="277" r:id="rId28"/>
    <p:sldId id="372" r:id="rId29"/>
  </p:sldIdLst>
  <p:sldSz cx="12192000" cy="6858000"/>
  <p:notesSz cx="6858000" cy="9144000"/>
  <p:embeddedFontLst>
    <p:embeddedFont>
      <p:font typeface="Montserrat" pitchFamily="2" charset="0"/>
      <p:regular r:id="rId31"/>
      <p:bold r:id="rId32"/>
      <p:italic r:id="rId33"/>
      <p:boldItalic r:id="rId34"/>
    </p:embeddedFont>
    <p:embeddedFont>
      <p:font typeface="Plus Jakarta Sans" pitchFamily="2" charset="0"/>
      <p:regular r:id="rId35"/>
      <p:bold r:id="rId36"/>
      <p:italic r:id="rId37"/>
      <p:boldItalic r:id="rId38"/>
    </p:embeddedFont>
    <p:embeddedFont>
      <p:font typeface="Raleway" pitchFamily="2" charset="0"/>
      <p:regular r:id="rId39"/>
      <p:bold r:id="rId40"/>
      <p:italic r:id="rId41"/>
      <p:boldItalic r:id="rId42"/>
    </p:embeddedFont>
    <p:embeddedFont>
      <p:font typeface="Work Sans"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4C8D25-9D0B-5FDF-1AF0-47680FE88B59}" name="Tom Shrive" initials="TS" userId="S::Tom.Shrive@adiuvo.org.uk::f8198806-de09-4849-9435-4b62d6d74b3d" providerId="AD"/>
  <p188:author id="{F6C794DE-32C6-CFEF-7980-E1075C1608CE}" name="Tom Shrive" initials="TS" userId="S::tom.shrive@adiuvo.org.uk::f8198806-de09-4849-9435-4b62d6d74b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D1D"/>
    <a:srgbClr val="343840"/>
    <a:srgbClr val="EBF6F9"/>
    <a:srgbClr val="EE7973"/>
    <a:srgbClr val="EF9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EB981-14CB-4416-9B67-951CCB71B4A4}" v="3" dt="2024-10-28T11:34:27.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0" autoAdjust="0"/>
    <p:restoredTop sz="78471" autoAdjust="0"/>
  </p:normalViewPr>
  <p:slideViewPr>
    <p:cSldViewPr snapToGrid="0">
      <p:cViewPr varScale="1">
        <p:scale>
          <a:sx n="86" d="100"/>
          <a:sy n="86" d="100"/>
        </p:scale>
        <p:origin x="620" y="7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Veldhoven" userId="6567d422-9479-47f3-9a64-c323eb72cfc9" providerId="ADAL" clId="{92CEB981-14CB-4416-9B67-951CCB71B4A4}"/>
    <pc:docChg chg="delSld delMainMaster">
      <pc:chgData name="Oscar Veldhoven" userId="6567d422-9479-47f3-9a64-c323eb72cfc9" providerId="ADAL" clId="{92CEB981-14CB-4416-9B67-951CCB71B4A4}" dt="2024-10-28T11:47:03.359" v="3" actId="47"/>
      <pc:docMkLst>
        <pc:docMk/>
      </pc:docMkLst>
      <pc:sldChg chg="del">
        <pc:chgData name="Oscar Veldhoven" userId="6567d422-9479-47f3-9a64-c323eb72cfc9" providerId="ADAL" clId="{92CEB981-14CB-4416-9B67-951CCB71B4A4}" dt="2024-10-28T11:02:45.306" v="0" actId="47"/>
        <pc:sldMkLst>
          <pc:docMk/>
          <pc:sldMk cId="62459707" sldId="257"/>
        </pc:sldMkLst>
      </pc:sldChg>
      <pc:sldChg chg="del">
        <pc:chgData name="Oscar Veldhoven" userId="6567d422-9479-47f3-9a64-c323eb72cfc9" providerId="ADAL" clId="{92CEB981-14CB-4416-9B67-951CCB71B4A4}" dt="2024-10-28T11:02:45.306" v="0" actId="47"/>
        <pc:sldMkLst>
          <pc:docMk/>
          <pc:sldMk cId="3022552691" sldId="258"/>
        </pc:sldMkLst>
      </pc:sldChg>
      <pc:sldChg chg="del">
        <pc:chgData name="Oscar Veldhoven" userId="6567d422-9479-47f3-9a64-c323eb72cfc9" providerId="ADAL" clId="{92CEB981-14CB-4416-9B67-951CCB71B4A4}" dt="2024-10-28T11:02:45.306" v="0" actId="47"/>
        <pc:sldMkLst>
          <pc:docMk/>
          <pc:sldMk cId="1538554042" sldId="276"/>
        </pc:sldMkLst>
      </pc:sldChg>
      <pc:sldChg chg="del">
        <pc:chgData name="Oscar Veldhoven" userId="6567d422-9479-47f3-9a64-c323eb72cfc9" providerId="ADAL" clId="{92CEB981-14CB-4416-9B67-951CCB71B4A4}" dt="2024-10-28T11:46:43.492" v="1" actId="47"/>
        <pc:sldMkLst>
          <pc:docMk/>
          <pc:sldMk cId="100848449" sldId="291"/>
        </pc:sldMkLst>
      </pc:sldChg>
      <pc:sldChg chg="del">
        <pc:chgData name="Oscar Veldhoven" userId="6567d422-9479-47f3-9a64-c323eb72cfc9" providerId="ADAL" clId="{92CEB981-14CB-4416-9B67-951CCB71B4A4}" dt="2024-10-28T11:02:45.306" v="0" actId="47"/>
        <pc:sldMkLst>
          <pc:docMk/>
          <pc:sldMk cId="3129922438" sldId="294"/>
        </pc:sldMkLst>
      </pc:sldChg>
      <pc:sldChg chg="del">
        <pc:chgData name="Oscar Veldhoven" userId="6567d422-9479-47f3-9a64-c323eb72cfc9" providerId="ADAL" clId="{92CEB981-14CB-4416-9B67-951CCB71B4A4}" dt="2024-10-28T11:02:45.306" v="0" actId="47"/>
        <pc:sldMkLst>
          <pc:docMk/>
          <pc:sldMk cId="3947685258" sldId="295"/>
        </pc:sldMkLst>
      </pc:sldChg>
      <pc:sldChg chg="del">
        <pc:chgData name="Oscar Veldhoven" userId="6567d422-9479-47f3-9a64-c323eb72cfc9" providerId="ADAL" clId="{92CEB981-14CB-4416-9B67-951CCB71B4A4}" dt="2024-10-28T11:02:45.306" v="0" actId="47"/>
        <pc:sldMkLst>
          <pc:docMk/>
          <pc:sldMk cId="1939375962" sldId="296"/>
        </pc:sldMkLst>
      </pc:sldChg>
      <pc:sldChg chg="del">
        <pc:chgData name="Oscar Veldhoven" userId="6567d422-9479-47f3-9a64-c323eb72cfc9" providerId="ADAL" clId="{92CEB981-14CB-4416-9B67-951CCB71B4A4}" dt="2024-10-28T11:02:45.306" v="0" actId="47"/>
        <pc:sldMkLst>
          <pc:docMk/>
          <pc:sldMk cId="4068688901" sldId="297"/>
        </pc:sldMkLst>
      </pc:sldChg>
      <pc:sldChg chg="del">
        <pc:chgData name="Oscar Veldhoven" userId="6567d422-9479-47f3-9a64-c323eb72cfc9" providerId="ADAL" clId="{92CEB981-14CB-4416-9B67-951CCB71B4A4}" dt="2024-10-28T11:02:45.306" v="0" actId="47"/>
        <pc:sldMkLst>
          <pc:docMk/>
          <pc:sldMk cId="1411066788" sldId="298"/>
        </pc:sldMkLst>
      </pc:sldChg>
      <pc:sldChg chg="del">
        <pc:chgData name="Oscar Veldhoven" userId="6567d422-9479-47f3-9a64-c323eb72cfc9" providerId="ADAL" clId="{92CEB981-14CB-4416-9B67-951CCB71B4A4}" dt="2024-10-28T11:02:45.306" v="0" actId="47"/>
        <pc:sldMkLst>
          <pc:docMk/>
          <pc:sldMk cId="2580705666" sldId="299"/>
        </pc:sldMkLst>
      </pc:sldChg>
      <pc:sldChg chg="del">
        <pc:chgData name="Oscar Veldhoven" userId="6567d422-9479-47f3-9a64-c323eb72cfc9" providerId="ADAL" clId="{92CEB981-14CB-4416-9B67-951CCB71B4A4}" dt="2024-10-28T11:02:45.306" v="0" actId="47"/>
        <pc:sldMkLst>
          <pc:docMk/>
          <pc:sldMk cId="2540899689" sldId="300"/>
        </pc:sldMkLst>
      </pc:sldChg>
      <pc:sldChg chg="del">
        <pc:chgData name="Oscar Veldhoven" userId="6567d422-9479-47f3-9a64-c323eb72cfc9" providerId="ADAL" clId="{92CEB981-14CB-4416-9B67-951CCB71B4A4}" dt="2024-10-28T11:02:45.306" v="0" actId="47"/>
        <pc:sldMkLst>
          <pc:docMk/>
          <pc:sldMk cId="2744330842" sldId="301"/>
        </pc:sldMkLst>
      </pc:sldChg>
      <pc:sldChg chg="del">
        <pc:chgData name="Oscar Veldhoven" userId="6567d422-9479-47f3-9a64-c323eb72cfc9" providerId="ADAL" clId="{92CEB981-14CB-4416-9B67-951CCB71B4A4}" dt="2024-10-28T11:02:45.306" v="0" actId="47"/>
        <pc:sldMkLst>
          <pc:docMk/>
          <pc:sldMk cId="256183671" sldId="302"/>
        </pc:sldMkLst>
      </pc:sldChg>
      <pc:sldChg chg="del">
        <pc:chgData name="Oscar Veldhoven" userId="6567d422-9479-47f3-9a64-c323eb72cfc9" providerId="ADAL" clId="{92CEB981-14CB-4416-9B67-951CCB71B4A4}" dt="2024-10-28T11:02:45.306" v="0" actId="47"/>
        <pc:sldMkLst>
          <pc:docMk/>
          <pc:sldMk cId="2746405835" sldId="303"/>
        </pc:sldMkLst>
      </pc:sldChg>
      <pc:sldChg chg="del">
        <pc:chgData name="Oscar Veldhoven" userId="6567d422-9479-47f3-9a64-c323eb72cfc9" providerId="ADAL" clId="{92CEB981-14CB-4416-9B67-951CCB71B4A4}" dt="2024-10-28T11:02:45.306" v="0" actId="47"/>
        <pc:sldMkLst>
          <pc:docMk/>
          <pc:sldMk cId="3415713747" sldId="304"/>
        </pc:sldMkLst>
      </pc:sldChg>
      <pc:sldChg chg="del">
        <pc:chgData name="Oscar Veldhoven" userId="6567d422-9479-47f3-9a64-c323eb72cfc9" providerId="ADAL" clId="{92CEB981-14CB-4416-9B67-951CCB71B4A4}" dt="2024-10-28T11:02:45.306" v="0" actId="47"/>
        <pc:sldMkLst>
          <pc:docMk/>
          <pc:sldMk cId="1446831565" sldId="306"/>
        </pc:sldMkLst>
      </pc:sldChg>
      <pc:sldChg chg="del">
        <pc:chgData name="Oscar Veldhoven" userId="6567d422-9479-47f3-9a64-c323eb72cfc9" providerId="ADAL" clId="{92CEB981-14CB-4416-9B67-951CCB71B4A4}" dt="2024-10-28T11:02:45.306" v="0" actId="47"/>
        <pc:sldMkLst>
          <pc:docMk/>
          <pc:sldMk cId="1744268253" sldId="308"/>
        </pc:sldMkLst>
      </pc:sldChg>
      <pc:sldChg chg="del">
        <pc:chgData name="Oscar Veldhoven" userId="6567d422-9479-47f3-9a64-c323eb72cfc9" providerId="ADAL" clId="{92CEB981-14CB-4416-9B67-951CCB71B4A4}" dt="2024-10-28T11:02:45.306" v="0" actId="47"/>
        <pc:sldMkLst>
          <pc:docMk/>
          <pc:sldMk cId="798140599" sldId="309"/>
        </pc:sldMkLst>
      </pc:sldChg>
      <pc:sldChg chg="del">
        <pc:chgData name="Oscar Veldhoven" userId="6567d422-9479-47f3-9a64-c323eb72cfc9" providerId="ADAL" clId="{92CEB981-14CB-4416-9B67-951CCB71B4A4}" dt="2024-10-28T11:02:45.306" v="0" actId="47"/>
        <pc:sldMkLst>
          <pc:docMk/>
          <pc:sldMk cId="2755460911" sldId="310"/>
        </pc:sldMkLst>
      </pc:sldChg>
      <pc:sldChg chg="del">
        <pc:chgData name="Oscar Veldhoven" userId="6567d422-9479-47f3-9a64-c323eb72cfc9" providerId="ADAL" clId="{92CEB981-14CB-4416-9B67-951CCB71B4A4}" dt="2024-10-28T11:02:45.306" v="0" actId="47"/>
        <pc:sldMkLst>
          <pc:docMk/>
          <pc:sldMk cId="696321514" sldId="311"/>
        </pc:sldMkLst>
      </pc:sldChg>
      <pc:sldChg chg="del">
        <pc:chgData name="Oscar Veldhoven" userId="6567d422-9479-47f3-9a64-c323eb72cfc9" providerId="ADAL" clId="{92CEB981-14CB-4416-9B67-951CCB71B4A4}" dt="2024-10-28T11:02:45.306" v="0" actId="47"/>
        <pc:sldMkLst>
          <pc:docMk/>
          <pc:sldMk cId="111985710" sldId="312"/>
        </pc:sldMkLst>
      </pc:sldChg>
      <pc:sldChg chg="del">
        <pc:chgData name="Oscar Veldhoven" userId="6567d422-9479-47f3-9a64-c323eb72cfc9" providerId="ADAL" clId="{92CEB981-14CB-4416-9B67-951CCB71B4A4}" dt="2024-10-28T11:02:45.306" v="0" actId="47"/>
        <pc:sldMkLst>
          <pc:docMk/>
          <pc:sldMk cId="2416284791" sldId="313"/>
        </pc:sldMkLst>
      </pc:sldChg>
      <pc:sldChg chg="del">
        <pc:chgData name="Oscar Veldhoven" userId="6567d422-9479-47f3-9a64-c323eb72cfc9" providerId="ADAL" clId="{92CEB981-14CB-4416-9B67-951CCB71B4A4}" dt="2024-10-28T11:02:45.306" v="0" actId="47"/>
        <pc:sldMkLst>
          <pc:docMk/>
          <pc:sldMk cId="3429643860" sldId="314"/>
        </pc:sldMkLst>
      </pc:sldChg>
      <pc:sldChg chg="del">
        <pc:chgData name="Oscar Veldhoven" userId="6567d422-9479-47f3-9a64-c323eb72cfc9" providerId="ADAL" clId="{92CEB981-14CB-4416-9B67-951CCB71B4A4}" dt="2024-10-28T11:02:45.306" v="0" actId="47"/>
        <pc:sldMkLst>
          <pc:docMk/>
          <pc:sldMk cId="1297161003" sldId="315"/>
        </pc:sldMkLst>
      </pc:sldChg>
      <pc:sldChg chg="del">
        <pc:chgData name="Oscar Veldhoven" userId="6567d422-9479-47f3-9a64-c323eb72cfc9" providerId="ADAL" clId="{92CEB981-14CB-4416-9B67-951CCB71B4A4}" dt="2024-10-28T11:46:45.281" v="2" actId="47"/>
        <pc:sldMkLst>
          <pc:docMk/>
          <pc:sldMk cId="1539353649" sldId="352"/>
        </pc:sldMkLst>
      </pc:sldChg>
      <pc:sldChg chg="del">
        <pc:chgData name="Oscar Veldhoven" userId="6567d422-9479-47f3-9a64-c323eb72cfc9" providerId="ADAL" clId="{92CEB981-14CB-4416-9B67-951CCB71B4A4}" dt="2024-10-28T11:47:03.359" v="3" actId="47"/>
        <pc:sldMkLst>
          <pc:docMk/>
          <pc:sldMk cId="285224005" sldId="364"/>
        </pc:sldMkLst>
      </pc:sldChg>
      <pc:sldMasterChg chg="del delSldLayout">
        <pc:chgData name="Oscar Veldhoven" userId="6567d422-9479-47f3-9a64-c323eb72cfc9" providerId="ADAL" clId="{92CEB981-14CB-4416-9B67-951CCB71B4A4}" dt="2024-10-28T11:02:45.306" v="0" actId="47"/>
        <pc:sldMasterMkLst>
          <pc:docMk/>
          <pc:sldMasterMk cId="0" sldId="2147483659"/>
        </pc:sldMasterMkLst>
        <pc:sldLayoutChg chg="del">
          <pc:chgData name="Oscar Veldhoven" userId="6567d422-9479-47f3-9a64-c323eb72cfc9" providerId="ADAL" clId="{92CEB981-14CB-4416-9B67-951CCB71B4A4}" dt="2024-10-28T11:02:45.306" v="0" actId="47"/>
          <pc:sldLayoutMkLst>
            <pc:docMk/>
            <pc:sldMasterMk cId="0" sldId="2147483659"/>
            <pc:sldLayoutMk cId="0" sldId="2147483648"/>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2252246132" sldId="2147483662"/>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30992919" sldId="2147483663"/>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4066731526" sldId="2147483664"/>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1564817189" sldId="2147483665"/>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2413250632" sldId="2147483666"/>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774996638" sldId="2147483667"/>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2024670684" sldId="2147483668"/>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029343318" sldId="2147483669"/>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105406894" sldId="2147483670"/>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731847945" sldId="2147483671"/>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195161955" sldId="2147483672"/>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1545888121" sldId="2147483673"/>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1441154031" sldId="2147483674"/>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705253119" sldId="2147483676"/>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2212674069" sldId="2147483677"/>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070382772" sldId="2147483678"/>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2755344956" sldId="2147483679"/>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414252789" sldId="2147483680"/>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1168189547" sldId="2147483681"/>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864186513" sldId="2147483682"/>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1318090140" sldId="2147483683"/>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429244570" sldId="2147483684"/>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2036932421" sldId="2147483685"/>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59809733" sldId="2147483686"/>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945360403" sldId="2147483687"/>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616955771" sldId="2147483688"/>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2399647598" sldId="2147483689"/>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783894992" sldId="2147483690"/>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574500089" sldId="2147483691"/>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583507318" sldId="2147483692"/>
          </pc:sldLayoutMkLst>
        </pc:sldLayoutChg>
        <pc:sldLayoutChg chg="del">
          <pc:chgData name="Oscar Veldhoven" userId="6567d422-9479-47f3-9a64-c323eb72cfc9" providerId="ADAL" clId="{92CEB981-14CB-4416-9B67-951CCB71B4A4}" dt="2024-10-28T11:02:45.306" v="0" actId="47"/>
          <pc:sldLayoutMkLst>
            <pc:docMk/>
            <pc:sldMasterMk cId="0" sldId="2147483659"/>
            <pc:sldLayoutMk cId="3078290322" sldId="2147483693"/>
          </pc:sldLayoutMkLst>
        </pc:sldLayoutChg>
      </pc:sldMasterChg>
    </pc:docChg>
  </pc:docChgLst>
</pc:chgInfo>
</file>

<file path=ppt/comments/modernComment_152_17C788ED.xml><?xml version="1.0" encoding="utf-8"?>
<p188:cmLst xmlns:a="http://schemas.openxmlformats.org/drawingml/2006/main" xmlns:r="http://schemas.openxmlformats.org/officeDocument/2006/relationships" xmlns:p188="http://schemas.microsoft.com/office/powerpoint/2018/8/main">
  <p188:cm id="{267A5E0A-59BF-42BB-8DED-3E76138FE04E}" authorId="{F6C794DE-32C6-CFEF-7980-E1075C1608CE}" created="2024-10-11T11:44:37.061">
    <pc:sldMkLst xmlns:pc="http://schemas.microsoft.com/office/powerpoint/2013/main/command">
      <pc:docMk/>
      <pc:sldMk cId="398952685" sldId="338"/>
    </pc:sldMkLst>
    <p188:txBody>
      <a:bodyPr/>
      <a:lstStyle/>
      <a:p>
        <a:r>
          <a:rPr lang="en-US"/>
          <a:t>what are you most excited about - interactive</a:t>
        </a:r>
      </a:p>
    </p188:txBody>
  </p188:cm>
</p188:cmLst>
</file>

<file path=ppt/comments/modernComment_16B_DD7165E9.xml><?xml version="1.0" encoding="utf-8"?>
<p188:cmLst xmlns:a="http://schemas.openxmlformats.org/drawingml/2006/main" xmlns:r="http://schemas.openxmlformats.org/officeDocument/2006/relationships" xmlns:p188="http://schemas.microsoft.com/office/powerpoint/2018/8/main">
  <p188:cm id="{F571B73B-BBDE-0946-959B-1315E6D0D48A}" authorId="{194C8D25-9D0B-5FDF-1AF0-47680FE88B59}" created="2024-10-18T04:53:53.757">
    <pc:sldMkLst xmlns:pc="http://schemas.microsoft.com/office/powerpoint/2013/main/command">
      <pc:docMk/>
      <pc:sldMk cId="3715196393" sldId="363"/>
    </pc:sldMkLst>
    <p188:txBody>
      <a:bodyPr/>
      <a:lstStyle/>
      <a:p>
        <a:r>
          <a:rPr lang="en-US"/>
          <a:t>Strengths:
- amazing list of clients, very few have such span
- deep sector knowledge of triage
Challenges:
- data 
- staffing
- quality management 
- staff onboarding due to complexity 
- High admin on client management
How can we use AI to magnify strengths but resolve challenges
- AI QA - quality
- internal and external AI assistant - staffing &amp; quality (free up staff) onboarding
- AI training (onboarding) 
- AI document and data platform
- AI process automation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d26fdf52a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d26fdf52a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Intro myself</a:t>
            </a:r>
            <a:endParaRPr/>
          </a:p>
        </p:txBody>
      </p:sp>
    </p:spTree>
    <p:extLst>
      <p:ext uri="{BB962C8B-B14F-4D97-AF65-F5344CB8AC3E}">
        <p14:creationId xmlns:p14="http://schemas.microsoft.com/office/powerpoint/2010/main" val="162006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26fdf52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26fdf52a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Parking lot</a:t>
            </a:r>
            <a:endParaRPr lang="en-US"/>
          </a:p>
        </p:txBody>
      </p:sp>
    </p:spTree>
    <p:extLst>
      <p:ext uri="{BB962C8B-B14F-4D97-AF65-F5344CB8AC3E}">
        <p14:creationId xmlns:p14="http://schemas.microsoft.com/office/powerpoint/2010/main" val="408789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26fdf52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26fdf52a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lnSpc>
                <a:spcPct val="114999"/>
              </a:lnSpc>
            </a:pPr>
            <a:r>
              <a:rPr lang="en"/>
              <a:t>Parking lot</a:t>
            </a:r>
          </a:p>
          <a:p>
            <a:pPr marL="285750" indent="-285750">
              <a:lnSpc>
                <a:spcPct val="114999"/>
              </a:lnSpc>
              <a:buFont typeface="Calibri,Sans-Serif"/>
              <a:buChar char="-"/>
            </a:pPr>
            <a:endParaRPr lang="en"/>
          </a:p>
          <a:p>
            <a:pPr marL="285750" indent="-285750">
              <a:lnSpc>
                <a:spcPct val="114999"/>
              </a:lnSpc>
            </a:pPr>
            <a:endParaRPr lang="en"/>
          </a:p>
        </p:txBody>
      </p:sp>
    </p:spTree>
    <p:extLst>
      <p:ext uri="{BB962C8B-B14F-4D97-AF65-F5344CB8AC3E}">
        <p14:creationId xmlns:p14="http://schemas.microsoft.com/office/powerpoint/2010/main" val="388910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26fdf52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26fdf52a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Parking lot</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opportunities in this sector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4BBC1-9ECD-4DEA-A996-055D2A10D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90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d26fdf52a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d26fdf52a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Explain approach to adopting AI</a:t>
            </a:r>
            <a:endParaRPr/>
          </a:p>
        </p:txBody>
      </p:sp>
    </p:spTree>
    <p:extLst>
      <p:ext uri="{BB962C8B-B14F-4D97-AF65-F5344CB8AC3E}">
        <p14:creationId xmlns:p14="http://schemas.microsoft.com/office/powerpoint/2010/main" val="296403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opportunities in this sector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4BBC1-9ECD-4DEA-A996-055D2A10D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16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opportunities in this sector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4BBC1-9ECD-4DEA-A996-055D2A10D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78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f60c6906a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f60c6906a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Start sensibly, focus on where you get the best ROI</a:t>
            </a:r>
            <a:endParaRPr/>
          </a:p>
        </p:txBody>
      </p:sp>
    </p:spTree>
    <p:extLst>
      <p:ext uri="{BB962C8B-B14F-4D97-AF65-F5344CB8AC3E}">
        <p14:creationId xmlns:p14="http://schemas.microsoft.com/office/powerpoint/2010/main" val="903898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f60c6906a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f60c6906a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Talk about where the value lies… going back to the motorbike analogy – when delivering a package, no one cares how the delivery person got to their house, just whether it got there on time, in a good condition for a reasonable cost and delivered with a smile. </a:t>
            </a:r>
            <a:endParaRPr/>
          </a:p>
        </p:txBody>
      </p:sp>
    </p:spTree>
    <p:extLst>
      <p:ext uri="{BB962C8B-B14F-4D97-AF65-F5344CB8AC3E}">
        <p14:creationId xmlns:p14="http://schemas.microsoft.com/office/powerpoint/2010/main" val="283508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f60c6906a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f60c6906a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If you get it right, you’ll be able to deliver a lot more value to customers for a lot less effort, and much bigger scale. Apply the delivery analogy to properties.</a:t>
            </a:r>
            <a:endParaRPr/>
          </a:p>
        </p:txBody>
      </p:sp>
    </p:spTree>
    <p:extLst>
      <p:ext uri="{BB962C8B-B14F-4D97-AF65-F5344CB8AC3E}">
        <p14:creationId xmlns:p14="http://schemas.microsoft.com/office/powerpoint/2010/main" val="375638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d299bf5f2e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d299bf5f2e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Show case some examples from other sectors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d26fdf52a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d26fdf52a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this means. Use AI to enable you to spend more time delivering your unique human value to your clients. Don’t spent time doing things that don’t directly add value to your customers.</a:t>
            </a:r>
            <a:endParaRPr/>
          </a:p>
        </p:txBody>
      </p:sp>
    </p:spTree>
    <p:extLst>
      <p:ext uri="{BB962C8B-B14F-4D97-AF65-F5344CB8AC3E}">
        <p14:creationId xmlns:p14="http://schemas.microsoft.com/office/powerpoint/2010/main" val="4034765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4BBC1-9ECD-4DEA-A996-055D2A10D4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14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d26fdf52a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d26fdf52a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Intro the presentation</a:t>
            </a:r>
            <a:endParaRPr/>
          </a:p>
        </p:txBody>
      </p:sp>
    </p:spTree>
    <p:extLst>
      <p:ext uri="{BB962C8B-B14F-4D97-AF65-F5344CB8AC3E}">
        <p14:creationId xmlns:p14="http://schemas.microsoft.com/office/powerpoint/2010/main" val="354865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26fdf52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26fdf52a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Talk about different ways AI can learn</a:t>
            </a:r>
            <a:br>
              <a:rPr lang="en-US"/>
            </a:br>
            <a:br>
              <a:rPr lang="en-US"/>
            </a:br>
            <a:r>
              <a:rPr lang="en-GB"/>
              <a:t>"We've just looked at the ways AI can learn, much like a person:</a:t>
            </a:r>
          </a:p>
          <a:p>
            <a:pPr>
              <a:buFont typeface="+mj-lt"/>
              <a:buAutoNum type="arabicPeriod"/>
            </a:pPr>
            <a:r>
              <a:rPr lang="en-GB" b="1"/>
              <a:t>Learning by teaching</a:t>
            </a:r>
            <a:r>
              <a:rPr lang="en-GB"/>
              <a:t>: where the AI learns from labelled examples, similar to how a student learns from a teacher.</a:t>
            </a:r>
          </a:p>
          <a:p>
            <a:pPr>
              <a:buFont typeface="+mj-lt"/>
              <a:buAutoNum type="arabicPeriod"/>
            </a:pPr>
            <a:r>
              <a:rPr lang="en-GB" b="1"/>
              <a:t>Learning by reading</a:t>
            </a:r>
            <a:r>
              <a:rPr lang="en-GB"/>
              <a:t>: where AI explores data on its own and finds patterns, like a student discovering knowledge through self-study.</a:t>
            </a:r>
          </a:p>
          <a:p>
            <a:pPr>
              <a:buFont typeface="+mj-lt"/>
              <a:buAutoNum type="arabicPeriod"/>
            </a:pPr>
            <a:r>
              <a:rPr lang="en-GB" b="1"/>
              <a:t>Learning by doing</a:t>
            </a:r>
            <a:r>
              <a:rPr lang="en-GB"/>
              <a:t>: where AI learns through trial and error, just like learning to skate.</a:t>
            </a:r>
            <a:br>
              <a:rPr lang="en-GB"/>
            </a:br>
            <a:endParaRPr lang="en-GB"/>
          </a:p>
          <a:p>
            <a:r>
              <a:rPr lang="en-GB"/>
              <a:t>These are the fundamental ways AI can gain knowledge and understanding."</a:t>
            </a:r>
          </a:p>
          <a:p>
            <a:pPr marL="285750" indent="-285750">
              <a:lnSpc>
                <a:spcPct val="114999"/>
              </a:lnSpc>
            </a:pPr>
            <a:endParaRPr lang="en-US"/>
          </a:p>
          <a:p>
            <a:pPr marL="285750" indent="-285750">
              <a:lnSpc>
                <a:spcPct val="114999"/>
              </a:lnSpc>
            </a:pPr>
            <a:r>
              <a:rPr lang="en-US"/>
              <a:t> </a:t>
            </a:r>
          </a:p>
        </p:txBody>
      </p:sp>
    </p:spTree>
    <p:extLst>
      <p:ext uri="{BB962C8B-B14F-4D97-AF65-F5344CB8AC3E}">
        <p14:creationId xmlns:p14="http://schemas.microsoft.com/office/powerpoint/2010/main" val="176882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f60c6906a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f60c6906a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lnSpc>
                <a:spcPct val="114999"/>
              </a:lnSpc>
              <a:buFont typeface="Arial,Sans-Serif"/>
              <a:buChar char="-"/>
            </a:pPr>
            <a:r>
              <a:rPr lang="en"/>
              <a:t>AI Removes all the pedaling </a:t>
            </a:r>
            <a:endParaRPr lang="en-US"/>
          </a:p>
          <a:p>
            <a:pPr marL="171450" indent="-171450">
              <a:lnSpc>
                <a:spcPct val="114999"/>
              </a:lnSpc>
              <a:buFont typeface="Arial,Sans-Serif"/>
              <a:buChar char="-"/>
            </a:pPr>
            <a:r>
              <a:rPr lang="en"/>
              <a:t>Still needs steering (Otherwise car crash)</a:t>
            </a:r>
            <a:endParaRPr lang="en-US"/>
          </a:p>
          <a:p>
            <a:pPr marL="171450" indent="-171450">
              <a:lnSpc>
                <a:spcPct val="114999"/>
              </a:lnSpc>
              <a:buFont typeface="Arial,Sans-Serif"/>
              <a:buChar char="-"/>
            </a:pPr>
            <a:r>
              <a:rPr lang="en"/>
              <a:t>It needs fuel / charging </a:t>
            </a:r>
            <a:endParaRPr lang="en-US"/>
          </a:p>
          <a:p>
            <a:pPr marL="171450" indent="-171450">
              <a:lnSpc>
                <a:spcPct val="114999"/>
              </a:lnSpc>
              <a:buFont typeface="Arial,Sans-Serif"/>
              <a:buChar char="-"/>
            </a:pPr>
            <a:r>
              <a:rPr lang="en-GB"/>
              <a:t>Know where you want to end up</a:t>
            </a:r>
            <a:endParaRPr lang="en-US"/>
          </a:p>
          <a:p>
            <a:pPr marL="0" lvl="0" indent="0" algn="l">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26fdf52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26fdf52a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Talk about different ways AI can learn</a:t>
            </a:r>
            <a:br>
              <a:rPr lang="en-US"/>
            </a:br>
            <a:br>
              <a:rPr lang="en-US"/>
            </a:br>
            <a:r>
              <a:rPr lang="en-GB"/>
              <a:t>"We've just looked at the ways AI can learn, much like a person:</a:t>
            </a:r>
          </a:p>
          <a:p>
            <a:pPr>
              <a:buFont typeface="+mj-lt"/>
              <a:buAutoNum type="arabicPeriod"/>
            </a:pPr>
            <a:r>
              <a:rPr lang="en-GB" b="1"/>
              <a:t>Learning by teaching</a:t>
            </a:r>
            <a:r>
              <a:rPr lang="en-GB"/>
              <a:t>: where the AI learns from labelled examples, similar to how a student learns from a teacher.</a:t>
            </a:r>
          </a:p>
          <a:p>
            <a:pPr>
              <a:buFont typeface="+mj-lt"/>
              <a:buAutoNum type="arabicPeriod"/>
            </a:pPr>
            <a:r>
              <a:rPr lang="en-GB" b="1"/>
              <a:t>Learning by reading</a:t>
            </a:r>
            <a:r>
              <a:rPr lang="en-GB"/>
              <a:t>: where AI explores data on its own and finds patterns, like a student discovering knowledge through self-study.</a:t>
            </a:r>
          </a:p>
          <a:p>
            <a:pPr>
              <a:buFont typeface="+mj-lt"/>
              <a:buAutoNum type="arabicPeriod"/>
            </a:pPr>
            <a:r>
              <a:rPr lang="en-GB" b="1"/>
              <a:t>Learning by doing</a:t>
            </a:r>
            <a:r>
              <a:rPr lang="en-GB"/>
              <a:t>: where AI learns through trial and error, just like learning to skate.</a:t>
            </a:r>
            <a:br>
              <a:rPr lang="en-GB"/>
            </a:br>
            <a:endParaRPr lang="en-GB"/>
          </a:p>
          <a:p>
            <a:r>
              <a:rPr lang="en-GB"/>
              <a:t>These are the fundamental ways AI can gain knowledge and understanding."</a:t>
            </a:r>
          </a:p>
          <a:p>
            <a:pPr marL="285750" indent="-285750">
              <a:lnSpc>
                <a:spcPct val="114999"/>
              </a:lnSpc>
            </a:pPr>
            <a:endParaRPr lang="en-US"/>
          </a:p>
          <a:p>
            <a:pPr marL="285750" indent="-285750">
              <a:lnSpc>
                <a:spcPct val="114999"/>
              </a:lnSpc>
            </a:pPr>
            <a:r>
              <a:rPr lang="en-US"/>
              <a:t> </a:t>
            </a:r>
          </a:p>
        </p:txBody>
      </p:sp>
    </p:spTree>
    <p:extLst>
      <p:ext uri="{BB962C8B-B14F-4D97-AF65-F5344CB8AC3E}">
        <p14:creationId xmlns:p14="http://schemas.microsoft.com/office/powerpoint/2010/main" val="344956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26fdf52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26fdf52a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lnSpc>
                <a:spcPct val="114999"/>
              </a:lnSpc>
            </a:pPr>
            <a:r>
              <a:rPr lang="en-US"/>
              <a:t>Talk about what that enables AI to do (I’ll give examples)</a:t>
            </a:r>
          </a:p>
          <a:p>
            <a:pPr marL="285750" indent="-285750">
              <a:lnSpc>
                <a:spcPct val="114999"/>
              </a:lnSpc>
            </a:pPr>
            <a:endParaRPr lang="en-US" b="1"/>
          </a:p>
          <a:p>
            <a:pPr marL="285750" indent="-285750">
              <a:lnSpc>
                <a:spcPct val="114999"/>
              </a:lnSpc>
            </a:pPr>
            <a:r>
              <a:rPr lang="en-GB" b="1"/>
              <a:t>Make predictions</a:t>
            </a:r>
            <a:r>
              <a:rPr lang="en-GB"/>
              <a:t>: Whether predicting sales or diagnosing diseases, this is </a:t>
            </a:r>
            <a:r>
              <a:rPr lang="en-GB" b="1"/>
              <a:t>Predictive AI</a:t>
            </a:r>
            <a:r>
              <a:rPr lang="en-GB"/>
              <a:t> using what it's learned to anticipate outcomes.</a:t>
            </a:r>
            <a:br>
              <a:rPr lang="en-GB"/>
            </a:br>
            <a:endParaRPr lang="en-GB"/>
          </a:p>
          <a:p>
            <a:pPr marL="285750" indent="-285750">
              <a:lnSpc>
                <a:spcPct val="114999"/>
              </a:lnSpc>
            </a:pPr>
            <a:r>
              <a:rPr lang="en-GB" b="1"/>
              <a:t>Generate content</a:t>
            </a:r>
            <a:r>
              <a:rPr lang="en-GB"/>
              <a:t>: AI can now autonomously create text, music, or art, powered by </a:t>
            </a:r>
            <a:r>
              <a:rPr lang="en-GB" b="1"/>
              <a:t>Generative AI</a:t>
            </a:r>
            <a:r>
              <a:rPr lang="en-GB"/>
              <a:t>.</a:t>
            </a:r>
            <a:br>
              <a:rPr lang="en-GB"/>
            </a:br>
            <a:endParaRPr lang="en-GB"/>
          </a:p>
          <a:p>
            <a:pPr marL="285750" indent="-285750">
              <a:lnSpc>
                <a:spcPct val="114999"/>
              </a:lnSpc>
            </a:pPr>
            <a:r>
              <a:rPr lang="en-GB" b="1"/>
              <a:t>Make effective decisions</a:t>
            </a:r>
            <a:r>
              <a:rPr lang="en-GB"/>
              <a:t>: This is where AI uses what it's learned through trial and error to reason and make smart decisions, which is part of </a:t>
            </a:r>
            <a:r>
              <a:rPr lang="en-GB" b="1"/>
              <a:t>Reasoning AI. </a:t>
            </a:r>
            <a:r>
              <a:rPr lang="en-GB"/>
              <a:t>This area is still evolving, but it's making significant progress."</a:t>
            </a:r>
            <a:endParaRPr lang="en-US"/>
          </a:p>
        </p:txBody>
      </p:sp>
    </p:spTree>
    <p:extLst>
      <p:ext uri="{BB962C8B-B14F-4D97-AF65-F5344CB8AC3E}">
        <p14:creationId xmlns:p14="http://schemas.microsoft.com/office/powerpoint/2010/main" val="219442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26fdf52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26fdf52a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lnSpc>
                <a:spcPct val="114999"/>
              </a:lnSpc>
            </a:pPr>
            <a:r>
              <a:rPr lang="en-US"/>
              <a:t>Talk about what that enables AI to do (I’ll give examples)</a:t>
            </a:r>
          </a:p>
          <a:p>
            <a:pPr marL="285750" indent="-285750">
              <a:lnSpc>
                <a:spcPct val="114999"/>
              </a:lnSpc>
            </a:pPr>
            <a:endParaRPr lang="en-US" b="1"/>
          </a:p>
          <a:p>
            <a:pPr marL="285750" indent="-285750">
              <a:lnSpc>
                <a:spcPct val="114999"/>
              </a:lnSpc>
            </a:pPr>
            <a:r>
              <a:rPr lang="en-GB" b="1"/>
              <a:t>Make predictions</a:t>
            </a:r>
            <a:r>
              <a:rPr lang="en-GB"/>
              <a:t>: Whether predicting sales or diagnosing diseases, this is </a:t>
            </a:r>
            <a:r>
              <a:rPr lang="en-GB" b="1"/>
              <a:t>Predictive AI</a:t>
            </a:r>
            <a:r>
              <a:rPr lang="en-GB"/>
              <a:t> using what it's learned to anticipate outcomes.</a:t>
            </a:r>
            <a:br>
              <a:rPr lang="en-GB"/>
            </a:br>
            <a:endParaRPr lang="en-GB"/>
          </a:p>
          <a:p>
            <a:pPr marL="285750" indent="-285750">
              <a:lnSpc>
                <a:spcPct val="114999"/>
              </a:lnSpc>
            </a:pPr>
            <a:r>
              <a:rPr lang="en-GB" b="1"/>
              <a:t>Generate content</a:t>
            </a:r>
            <a:r>
              <a:rPr lang="en-GB"/>
              <a:t>: AI can now autonomously create text, music, or art, powered by </a:t>
            </a:r>
            <a:r>
              <a:rPr lang="en-GB" b="1"/>
              <a:t>Generative AI</a:t>
            </a:r>
            <a:r>
              <a:rPr lang="en-GB"/>
              <a:t>.</a:t>
            </a:r>
            <a:br>
              <a:rPr lang="en-GB"/>
            </a:br>
            <a:endParaRPr lang="en-GB"/>
          </a:p>
          <a:p>
            <a:pPr marL="285750" indent="-285750">
              <a:lnSpc>
                <a:spcPct val="114999"/>
              </a:lnSpc>
            </a:pPr>
            <a:r>
              <a:rPr lang="en-GB" b="1"/>
              <a:t>Make effective decisions</a:t>
            </a:r>
            <a:r>
              <a:rPr lang="en-GB"/>
              <a:t>: This is where AI uses what it's learned through trial and error to reason and make smart decisions, which is part of </a:t>
            </a:r>
            <a:r>
              <a:rPr lang="en-GB" b="1"/>
              <a:t>Reasoning AI. </a:t>
            </a:r>
            <a:r>
              <a:rPr lang="en-GB"/>
              <a:t>This area is still evolving, but it's making significant progress."</a:t>
            </a:r>
            <a:endParaRPr lang="en-US"/>
          </a:p>
        </p:txBody>
      </p:sp>
    </p:spTree>
    <p:extLst>
      <p:ext uri="{BB962C8B-B14F-4D97-AF65-F5344CB8AC3E}">
        <p14:creationId xmlns:p14="http://schemas.microsoft.com/office/powerpoint/2010/main" val="2695323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26fdf52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26fdf52a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lnSpc>
                <a:spcPct val="114999"/>
              </a:lnSpc>
            </a:pPr>
            <a:r>
              <a:rPr lang="en-US"/>
              <a:t>Talk about what that enables AI to do (I’ll give examples)</a:t>
            </a:r>
          </a:p>
          <a:p>
            <a:pPr marL="285750" indent="-285750">
              <a:lnSpc>
                <a:spcPct val="114999"/>
              </a:lnSpc>
            </a:pPr>
            <a:endParaRPr lang="en-US" b="1"/>
          </a:p>
          <a:p>
            <a:pPr marL="285750" indent="-285750">
              <a:lnSpc>
                <a:spcPct val="114999"/>
              </a:lnSpc>
            </a:pPr>
            <a:r>
              <a:rPr lang="en-GB" b="1"/>
              <a:t>Make predictions</a:t>
            </a:r>
            <a:r>
              <a:rPr lang="en-GB"/>
              <a:t>: Whether predicting sales or diagnosing diseases, this is </a:t>
            </a:r>
            <a:r>
              <a:rPr lang="en-GB" b="1"/>
              <a:t>Predictive AI</a:t>
            </a:r>
            <a:r>
              <a:rPr lang="en-GB"/>
              <a:t> using what it's learned to anticipate outcomes.</a:t>
            </a:r>
            <a:br>
              <a:rPr lang="en-GB"/>
            </a:br>
            <a:endParaRPr lang="en-GB"/>
          </a:p>
          <a:p>
            <a:pPr marL="285750" indent="-285750">
              <a:lnSpc>
                <a:spcPct val="114999"/>
              </a:lnSpc>
            </a:pPr>
            <a:r>
              <a:rPr lang="en-GB" b="1"/>
              <a:t>Generate content</a:t>
            </a:r>
            <a:r>
              <a:rPr lang="en-GB"/>
              <a:t>: AI can now autonomously create text, music, or art, powered by </a:t>
            </a:r>
            <a:r>
              <a:rPr lang="en-GB" b="1"/>
              <a:t>Generative AI</a:t>
            </a:r>
            <a:r>
              <a:rPr lang="en-GB"/>
              <a:t>.</a:t>
            </a:r>
            <a:br>
              <a:rPr lang="en-GB"/>
            </a:br>
            <a:endParaRPr lang="en-GB"/>
          </a:p>
          <a:p>
            <a:pPr marL="285750" indent="-285750">
              <a:lnSpc>
                <a:spcPct val="114999"/>
              </a:lnSpc>
            </a:pPr>
            <a:r>
              <a:rPr lang="en-GB" b="1"/>
              <a:t>Make effective decisions</a:t>
            </a:r>
            <a:r>
              <a:rPr lang="en-GB"/>
              <a:t>: This is where AI uses what it's learned through trial and error to reason and make smart decisions, which is part of </a:t>
            </a:r>
            <a:r>
              <a:rPr lang="en-GB" b="1"/>
              <a:t>Reasoning AI. </a:t>
            </a:r>
            <a:r>
              <a:rPr lang="en-GB"/>
              <a:t>This area is still evolving, but it's making significant progress."</a:t>
            </a:r>
            <a:endParaRPr lang="en-US"/>
          </a:p>
        </p:txBody>
      </p:sp>
    </p:spTree>
    <p:extLst>
      <p:ext uri="{BB962C8B-B14F-4D97-AF65-F5344CB8AC3E}">
        <p14:creationId xmlns:p14="http://schemas.microsoft.com/office/powerpoint/2010/main" val="2775216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10.emf"/><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 Id="rId5" Type="http://schemas.openxmlformats.org/officeDocument/2006/relationships/image" Target="../media/image11.emf"/><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p:nvPr>
        </p:nvSpPr>
        <p:spPr>
          <a:xfrm>
            <a:off x="694802" y="2434912"/>
            <a:ext cx="6628461" cy="1590773"/>
          </a:xfrm>
        </p:spPr>
        <p:txBody>
          <a:bodyPr anchor="b">
            <a:normAutofit/>
          </a:bodyPr>
          <a:lstStyle>
            <a:lvl1pPr algn="l">
              <a:defRPr sz="3878">
                <a:latin typeface="Plus Jakarta Sans" pitchFamily="2" charset="77"/>
                <a:cs typeface="Plus Jakarta Sa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C17F4A1C-2B1C-BF37-93D7-9C441BE0398E}"/>
              </a:ext>
            </a:extLst>
          </p:cNvPr>
          <p:cNvSpPr>
            <a:spLocks noGrp="1"/>
          </p:cNvSpPr>
          <p:nvPr>
            <p:ph type="subTitle" idx="1"/>
          </p:nvPr>
        </p:nvSpPr>
        <p:spPr>
          <a:xfrm>
            <a:off x="714631" y="4554999"/>
            <a:ext cx="6628461" cy="365125"/>
          </a:xfrm>
        </p:spPr>
        <p:txBody>
          <a:bodyPr>
            <a:noAutofit/>
          </a:bodyPr>
          <a:lstStyle>
            <a:lvl1pPr marL="0" indent="0" algn="l">
              <a:buNone/>
              <a:defRPr sz="2133">
                <a:latin typeface="Plus Jakarta Sans" pitchFamily="2" charset="77"/>
                <a:cs typeface="Plus Jakarta Sans" pitchFamily="2" charset="77"/>
              </a:defRPr>
            </a:lvl1pPr>
            <a:lvl2pPr marL="443294" indent="0" algn="ctr">
              <a:buNone/>
              <a:defRPr sz="1940"/>
            </a:lvl2pPr>
            <a:lvl3pPr marL="886587" indent="0" algn="ctr">
              <a:buNone/>
              <a:defRPr sz="1745"/>
            </a:lvl3pPr>
            <a:lvl4pPr marL="1329880" indent="0" algn="ctr">
              <a:buNone/>
              <a:defRPr sz="1552"/>
            </a:lvl4pPr>
            <a:lvl5pPr marL="1773173" indent="0" algn="ctr">
              <a:buNone/>
              <a:defRPr sz="1552"/>
            </a:lvl5pPr>
            <a:lvl6pPr marL="2216467" indent="0" algn="ctr">
              <a:buNone/>
              <a:defRPr sz="1552"/>
            </a:lvl6pPr>
            <a:lvl7pPr marL="2659760" indent="0" algn="ctr">
              <a:buNone/>
              <a:defRPr sz="1552"/>
            </a:lvl7pPr>
            <a:lvl8pPr marL="3103054" indent="0" algn="ctr">
              <a:buNone/>
              <a:defRPr sz="1552"/>
            </a:lvl8pPr>
            <a:lvl9pPr marL="3546347" indent="0" algn="ctr">
              <a:buNone/>
              <a:defRPr sz="1552"/>
            </a:lvl9pPr>
          </a:lstStyle>
          <a:p>
            <a:r>
              <a:rPr lang="en-US" dirty="0"/>
              <a:t>Click to edit Master subtitle style</a:t>
            </a:r>
          </a:p>
        </p:txBody>
      </p:sp>
      <p:sp>
        <p:nvSpPr>
          <p:cNvPr id="10" name="TextBox 9">
            <a:extLst>
              <a:ext uri="{FF2B5EF4-FFF2-40B4-BE49-F238E27FC236}">
                <a16:creationId xmlns:a16="http://schemas.microsoft.com/office/drawing/2014/main" id="{0032A268-6A4A-9BFC-616C-42ED7A4D5BDF}"/>
              </a:ext>
            </a:extLst>
          </p:cNvPr>
          <p:cNvSpPr txBox="1"/>
          <p:nvPr userDrawn="1"/>
        </p:nvSpPr>
        <p:spPr>
          <a:xfrm>
            <a:off x="731872" y="6232467"/>
            <a:ext cx="1939891" cy="271485"/>
          </a:xfrm>
          <a:prstGeom prst="rect">
            <a:avLst/>
          </a:prstGeom>
          <a:noFill/>
        </p:spPr>
        <p:txBody>
          <a:bodyPr wrap="square" rtlCol="0">
            <a:spAutoFit/>
          </a:bodyPr>
          <a:lstStyle/>
          <a:p>
            <a:pPr algn="l"/>
            <a:r>
              <a:rPr lang="en-US" sz="1164" b="0" i="0" dirty="0" err="1">
                <a:solidFill>
                  <a:schemeClr val="bg1"/>
                </a:solidFill>
                <a:latin typeface="Plus Jakarta Sans" pitchFamily="2" charset="77"/>
                <a:cs typeface="Plus Jakarta Sans" pitchFamily="2" charset="77"/>
              </a:rPr>
              <a:t>tpi.org.uk</a:t>
            </a:r>
            <a:r>
              <a:rPr lang="en-US" sz="1164" b="0" i="0" dirty="0">
                <a:solidFill>
                  <a:schemeClr val="bg1"/>
                </a:solidFill>
                <a:latin typeface="Plus Jakarta Sans" pitchFamily="2" charset="77"/>
                <a:cs typeface="Plus Jakarta Sans" pitchFamily="2" charset="77"/>
              </a:rPr>
              <a:t> </a:t>
            </a:r>
            <a:r>
              <a:rPr lang="en-US" sz="1164" b="0" i="0" dirty="0">
                <a:solidFill>
                  <a:srgbClr val="89C54B"/>
                </a:solidFill>
                <a:latin typeface="Plus Jakarta Sans" pitchFamily="2" charset="77"/>
                <a:cs typeface="Plus Jakarta Sans" pitchFamily="2" charset="77"/>
              </a:rPr>
              <a:t>#TPIConf24</a:t>
            </a:r>
            <a:endParaRPr lang="en-US" sz="1164" b="1" i="0" dirty="0">
              <a:solidFill>
                <a:srgbClr val="001F47"/>
              </a:solidFill>
              <a:latin typeface="Plus Jakarta Sans" pitchFamily="2" charset="77"/>
              <a:cs typeface="Plus Jakarta Sans" pitchFamily="2" charset="77"/>
            </a:endParaRPr>
          </a:p>
        </p:txBody>
      </p:sp>
      <p:pic>
        <p:nvPicPr>
          <p:cNvPr id="5" name="Picture 4">
            <a:extLst>
              <a:ext uri="{FF2B5EF4-FFF2-40B4-BE49-F238E27FC236}">
                <a16:creationId xmlns:a16="http://schemas.microsoft.com/office/drawing/2014/main" id="{7F40BCA0-F053-725B-5D72-41A887479077}"/>
              </a:ext>
            </a:extLst>
          </p:cNvPr>
          <p:cNvPicPr>
            <a:picLocks noChangeAspect="1"/>
          </p:cNvPicPr>
          <p:nvPr userDrawn="1"/>
        </p:nvPicPr>
        <p:blipFill>
          <a:blip r:embed="rId2"/>
          <a:stretch>
            <a:fillRect/>
          </a:stretch>
        </p:blipFill>
        <p:spPr>
          <a:xfrm>
            <a:off x="9129824" y="6243099"/>
            <a:ext cx="2223977" cy="310971"/>
          </a:xfrm>
          <a:prstGeom prst="rect">
            <a:avLst/>
          </a:prstGeom>
        </p:spPr>
      </p:pic>
      <p:pic>
        <p:nvPicPr>
          <p:cNvPr id="7" name="Picture 6" descr="A black and white logo&#10;&#10;Description automatically generated">
            <a:extLst>
              <a:ext uri="{FF2B5EF4-FFF2-40B4-BE49-F238E27FC236}">
                <a16:creationId xmlns:a16="http://schemas.microsoft.com/office/drawing/2014/main" id="{5D59AC33-1836-005E-D27E-E9B8C64B9E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802" y="582830"/>
            <a:ext cx="3836760" cy="782699"/>
          </a:xfrm>
          <a:prstGeom prst="rect">
            <a:avLst/>
          </a:prstGeom>
        </p:spPr>
      </p:pic>
      <p:pic>
        <p:nvPicPr>
          <p:cNvPr id="17" name="Picture 16" descr="A black background with green and white triangles&#10;&#10;Description automatically generated">
            <a:extLst>
              <a:ext uri="{FF2B5EF4-FFF2-40B4-BE49-F238E27FC236}">
                <a16:creationId xmlns:a16="http://schemas.microsoft.com/office/drawing/2014/main" id="{3EB41A2F-77CA-E61D-99F5-90885FAA8723}"/>
              </a:ext>
            </a:extLst>
          </p:cNvPr>
          <p:cNvPicPr>
            <a:picLocks noChangeAspect="1"/>
          </p:cNvPicPr>
          <p:nvPr userDrawn="1"/>
        </p:nvPicPr>
        <p:blipFill>
          <a:blip r:embed="rId4" cstate="screen">
            <a:extLst>
              <a:ext uri="{28A0092B-C50C-407E-A947-70E740481C1C}">
                <a14:useLocalDpi xmlns:a14="http://schemas.microsoft.com/office/drawing/2010/main"/>
              </a:ext>
            </a:extLst>
          </a:blip>
          <a:srcRect t="-2"/>
          <a:stretch/>
        </p:blipFill>
        <p:spPr>
          <a:xfrm>
            <a:off x="8429622" y="202850"/>
            <a:ext cx="5035766" cy="2415432"/>
          </a:xfrm>
          <a:prstGeom prst="rect">
            <a:avLst/>
          </a:prstGeom>
        </p:spPr>
      </p:pic>
    </p:spTree>
    <p:extLst>
      <p:ext uri="{BB962C8B-B14F-4D97-AF65-F5344CB8AC3E}">
        <p14:creationId xmlns:p14="http://schemas.microsoft.com/office/powerpoint/2010/main" val="773981981"/>
      </p:ext>
    </p:extLst>
  </p:cSld>
  <p:clrMapOvr>
    <a:masterClrMapping/>
  </p:clrMapOvr>
  <p:extLst>
    <p:ext uri="{DCECCB84-F9BA-43D5-87BE-67443E8EF086}">
      <p15:sldGuideLst xmlns:p15="http://schemas.microsoft.com/office/powerpoint/2012/main">
        <p15:guide id="1" orient="horz" pos="2107">
          <p15:clr>
            <a:srgbClr val="FBAE40"/>
          </p15:clr>
        </p15:guide>
        <p15:guide id="2" pos="5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25665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32A268-6A4A-9BFC-616C-42ED7A4D5BDF}"/>
              </a:ext>
            </a:extLst>
          </p:cNvPr>
          <p:cNvSpPr txBox="1"/>
          <p:nvPr userDrawn="1"/>
        </p:nvSpPr>
        <p:spPr>
          <a:xfrm>
            <a:off x="702275" y="6037193"/>
            <a:ext cx="2270820" cy="256545"/>
          </a:xfrm>
          <a:prstGeom prst="rect">
            <a:avLst/>
          </a:prstGeom>
          <a:noFill/>
        </p:spPr>
        <p:txBody>
          <a:bodyPr wrap="square" rtlCol="0">
            <a:spAutoFit/>
          </a:bodyPr>
          <a:lstStyle/>
          <a:p>
            <a:pPr algn="l"/>
            <a:r>
              <a:rPr lang="en-US" sz="1067" b="0" i="0" dirty="0" err="1">
                <a:solidFill>
                  <a:schemeClr val="bg1"/>
                </a:solidFill>
                <a:latin typeface="Plus Jakarta Sans" pitchFamily="2" charset="77"/>
                <a:cs typeface="Plus Jakarta Sans" pitchFamily="2" charset="77"/>
              </a:rPr>
              <a:t>tpi.org.uk</a:t>
            </a:r>
            <a:r>
              <a:rPr lang="en-US" sz="1067" b="0" i="0" dirty="0">
                <a:solidFill>
                  <a:schemeClr val="bg1"/>
                </a:solidFill>
                <a:latin typeface="Plus Jakarta Sans" pitchFamily="2" charset="77"/>
                <a:cs typeface="Plus Jakarta Sans" pitchFamily="2" charset="77"/>
              </a:rPr>
              <a:t> </a:t>
            </a:r>
            <a:r>
              <a:rPr lang="en-US" sz="1067" b="0" i="0" dirty="0">
                <a:solidFill>
                  <a:srgbClr val="89C54B"/>
                </a:solidFill>
                <a:latin typeface="Plus Jakarta Sans" pitchFamily="2" charset="77"/>
                <a:cs typeface="Plus Jakarta Sans" pitchFamily="2" charset="77"/>
              </a:rPr>
              <a:t>#TPIConf24</a:t>
            </a:r>
            <a:endParaRPr lang="en-US" sz="1067" b="1" i="0" dirty="0">
              <a:solidFill>
                <a:srgbClr val="001F47"/>
              </a:solidFill>
              <a:latin typeface="Plus Jakarta Sans" pitchFamily="2" charset="77"/>
              <a:cs typeface="Plus Jakarta Sans" pitchFamily="2" charset="77"/>
            </a:endParaRPr>
          </a:p>
        </p:txBody>
      </p:sp>
      <p:pic>
        <p:nvPicPr>
          <p:cNvPr id="3" name="Picture 2" descr="A green arrow with white text&#10;&#10;Description automatically generated">
            <a:extLst>
              <a:ext uri="{FF2B5EF4-FFF2-40B4-BE49-F238E27FC236}">
                <a16:creationId xmlns:a16="http://schemas.microsoft.com/office/drawing/2014/main" id="{DD31D677-3DAC-1587-6B3D-F530CC0EA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185" y="820808"/>
            <a:ext cx="2641876" cy="992273"/>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EA312AA9-05B2-CF89-B7A8-403B058780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0181" y="3025348"/>
            <a:ext cx="5904023" cy="1204421"/>
          </a:xfrm>
          <a:prstGeom prst="rect">
            <a:avLst/>
          </a:prstGeom>
        </p:spPr>
      </p:pic>
      <p:pic>
        <p:nvPicPr>
          <p:cNvPr id="17" name="Picture 16" descr="A group of green and white triangles&#10;&#10;Description automatically generated">
            <a:extLst>
              <a:ext uri="{FF2B5EF4-FFF2-40B4-BE49-F238E27FC236}">
                <a16:creationId xmlns:a16="http://schemas.microsoft.com/office/drawing/2014/main" id="{60730EF9-43E3-2AD1-5541-AB5AE5685F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43920" y="2044315"/>
            <a:ext cx="8970962" cy="4813686"/>
          </a:xfrm>
          <a:prstGeom prst="rect">
            <a:avLst/>
          </a:prstGeom>
        </p:spPr>
      </p:pic>
    </p:spTree>
    <p:extLst>
      <p:ext uri="{BB962C8B-B14F-4D97-AF65-F5344CB8AC3E}">
        <p14:creationId xmlns:p14="http://schemas.microsoft.com/office/powerpoint/2010/main" val="2818995638"/>
      </p:ext>
    </p:extLst>
  </p:cSld>
  <p:clrMapOvr>
    <a:masterClrMapping/>
  </p:clrMapOvr>
  <p:extLst>
    <p:ext uri="{DCECCB84-F9BA-43D5-87BE-67443E8EF086}">
      <p15:sldGuideLst xmlns:p15="http://schemas.microsoft.com/office/powerpoint/2012/main">
        <p15:guide id="1" orient="horz" pos="2381">
          <p15:clr>
            <a:srgbClr val="FBAE40"/>
          </p15:clr>
        </p15:guide>
        <p15:guide id="2" pos="43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32A268-6A4A-9BFC-616C-42ED7A4D5BDF}"/>
              </a:ext>
            </a:extLst>
          </p:cNvPr>
          <p:cNvSpPr txBox="1"/>
          <p:nvPr userDrawn="1"/>
        </p:nvSpPr>
        <p:spPr>
          <a:xfrm>
            <a:off x="702274" y="6037193"/>
            <a:ext cx="2270820" cy="261610"/>
          </a:xfrm>
          <a:prstGeom prst="rect">
            <a:avLst/>
          </a:prstGeom>
          <a:noFill/>
        </p:spPr>
        <p:txBody>
          <a:bodyPr wrap="square" rtlCol="0">
            <a:spAutoFit/>
          </a:bodyPr>
          <a:lstStyle/>
          <a:p>
            <a:pPr algn="l"/>
            <a:r>
              <a:rPr lang="en-US" sz="1100" b="0" i="0" dirty="0" err="1">
                <a:solidFill>
                  <a:schemeClr val="bg1"/>
                </a:solidFill>
                <a:latin typeface="Plus Jakarta Sans" pitchFamily="2" charset="77"/>
                <a:cs typeface="Plus Jakarta Sans" pitchFamily="2" charset="77"/>
              </a:rPr>
              <a:t>tpi.org.uk</a:t>
            </a:r>
            <a:r>
              <a:rPr lang="en-US" sz="1100" b="0" i="0" dirty="0">
                <a:solidFill>
                  <a:schemeClr val="bg1"/>
                </a:solidFill>
                <a:latin typeface="Plus Jakarta Sans" pitchFamily="2" charset="77"/>
                <a:cs typeface="Plus Jakarta Sans" pitchFamily="2" charset="77"/>
              </a:rPr>
              <a:t> </a:t>
            </a:r>
            <a:r>
              <a:rPr lang="en-US" sz="1100" b="0" i="0" dirty="0">
                <a:solidFill>
                  <a:srgbClr val="89C54B"/>
                </a:solidFill>
                <a:latin typeface="Plus Jakarta Sans" pitchFamily="2" charset="77"/>
                <a:cs typeface="Plus Jakarta Sans" pitchFamily="2" charset="77"/>
              </a:rPr>
              <a:t>#TPIConf24</a:t>
            </a:r>
            <a:endParaRPr lang="en-US" sz="1100" b="1" i="0" dirty="0">
              <a:solidFill>
                <a:srgbClr val="001F47"/>
              </a:solidFill>
              <a:latin typeface="Plus Jakarta Sans" pitchFamily="2" charset="77"/>
              <a:cs typeface="Plus Jakarta Sans" pitchFamily="2" charset="77"/>
            </a:endParaRPr>
          </a:p>
        </p:txBody>
      </p:sp>
      <p:pic>
        <p:nvPicPr>
          <p:cNvPr id="3" name="Picture 2" descr="A green arrow with white text&#10;&#10;Description automatically generated">
            <a:extLst>
              <a:ext uri="{FF2B5EF4-FFF2-40B4-BE49-F238E27FC236}">
                <a16:creationId xmlns:a16="http://schemas.microsoft.com/office/drawing/2014/main" id="{DD31D677-3DAC-1587-6B3D-F530CC0EA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185" y="820807"/>
            <a:ext cx="2641876" cy="992273"/>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EA312AA9-05B2-CF89-B7A8-403B058780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0180" y="3025347"/>
            <a:ext cx="5904023" cy="1204421"/>
          </a:xfrm>
          <a:prstGeom prst="rect">
            <a:avLst/>
          </a:prstGeom>
        </p:spPr>
      </p:pic>
      <p:pic>
        <p:nvPicPr>
          <p:cNvPr id="17" name="Picture 16" descr="A group of green and white triangles&#10;&#10;Description automatically generated">
            <a:extLst>
              <a:ext uri="{FF2B5EF4-FFF2-40B4-BE49-F238E27FC236}">
                <a16:creationId xmlns:a16="http://schemas.microsoft.com/office/drawing/2014/main" id="{60730EF9-43E3-2AD1-5541-AB5AE5685F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43920" y="2044314"/>
            <a:ext cx="8970962" cy="4813686"/>
          </a:xfrm>
          <a:prstGeom prst="rect">
            <a:avLst/>
          </a:prstGeom>
        </p:spPr>
      </p:pic>
    </p:spTree>
    <p:extLst>
      <p:ext uri="{BB962C8B-B14F-4D97-AF65-F5344CB8AC3E}">
        <p14:creationId xmlns:p14="http://schemas.microsoft.com/office/powerpoint/2010/main" val="310273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p:nvPr>
        </p:nvSpPr>
        <p:spPr>
          <a:xfrm>
            <a:off x="694801" y="2434911"/>
            <a:ext cx="6628461" cy="1590773"/>
          </a:xfrm>
        </p:spPr>
        <p:txBody>
          <a:bodyPr anchor="b">
            <a:normAutofit/>
          </a:bodyPr>
          <a:lstStyle>
            <a:lvl1pPr algn="l">
              <a:defRPr sz="4000">
                <a:latin typeface="Plus Jakarta Sans" pitchFamily="2" charset="77"/>
                <a:cs typeface="Plus Jakarta Sa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C17F4A1C-2B1C-BF37-93D7-9C441BE0398E}"/>
              </a:ext>
            </a:extLst>
          </p:cNvPr>
          <p:cNvSpPr>
            <a:spLocks noGrp="1"/>
          </p:cNvSpPr>
          <p:nvPr>
            <p:ph type="subTitle" idx="1"/>
          </p:nvPr>
        </p:nvSpPr>
        <p:spPr>
          <a:xfrm>
            <a:off x="714630" y="4554998"/>
            <a:ext cx="6628461" cy="365125"/>
          </a:xfrm>
        </p:spPr>
        <p:txBody>
          <a:bodyPr>
            <a:noAutofit/>
          </a:bodyPr>
          <a:lstStyle>
            <a:lvl1pPr marL="0" indent="0" algn="l">
              <a:buNone/>
              <a:defRPr sz="2200">
                <a:latin typeface="Plus Jakarta Sans" pitchFamily="2" charset="77"/>
                <a:cs typeface="Plus Jakarta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Box 9">
            <a:extLst>
              <a:ext uri="{FF2B5EF4-FFF2-40B4-BE49-F238E27FC236}">
                <a16:creationId xmlns:a16="http://schemas.microsoft.com/office/drawing/2014/main" id="{0032A268-6A4A-9BFC-616C-42ED7A4D5BDF}"/>
              </a:ext>
            </a:extLst>
          </p:cNvPr>
          <p:cNvSpPr txBox="1"/>
          <p:nvPr userDrawn="1"/>
        </p:nvSpPr>
        <p:spPr>
          <a:xfrm>
            <a:off x="731871" y="6232466"/>
            <a:ext cx="1939891" cy="276999"/>
          </a:xfrm>
          <a:prstGeom prst="rect">
            <a:avLst/>
          </a:prstGeom>
          <a:noFill/>
        </p:spPr>
        <p:txBody>
          <a:bodyPr wrap="square" rtlCol="0">
            <a:spAutoFit/>
          </a:bodyPr>
          <a:lstStyle/>
          <a:p>
            <a:pPr algn="l"/>
            <a:r>
              <a:rPr lang="en-US" sz="1200" b="0" i="0" dirty="0" err="1">
                <a:solidFill>
                  <a:schemeClr val="bg1"/>
                </a:solidFill>
                <a:latin typeface="Plus Jakarta Sans" pitchFamily="2" charset="77"/>
                <a:cs typeface="Plus Jakarta Sans" pitchFamily="2" charset="77"/>
              </a:rPr>
              <a:t>tpi.org.uk</a:t>
            </a:r>
            <a:r>
              <a:rPr lang="en-US" sz="1200" b="0" i="0" dirty="0">
                <a:solidFill>
                  <a:schemeClr val="bg1"/>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pic>
        <p:nvPicPr>
          <p:cNvPr id="5" name="Picture 4">
            <a:extLst>
              <a:ext uri="{FF2B5EF4-FFF2-40B4-BE49-F238E27FC236}">
                <a16:creationId xmlns:a16="http://schemas.microsoft.com/office/drawing/2014/main" id="{7F40BCA0-F053-725B-5D72-41A887479077}"/>
              </a:ext>
            </a:extLst>
          </p:cNvPr>
          <p:cNvPicPr>
            <a:picLocks noChangeAspect="1"/>
          </p:cNvPicPr>
          <p:nvPr userDrawn="1"/>
        </p:nvPicPr>
        <p:blipFill>
          <a:blip r:embed="rId2"/>
          <a:stretch>
            <a:fillRect/>
          </a:stretch>
        </p:blipFill>
        <p:spPr>
          <a:xfrm>
            <a:off x="9129823" y="6243099"/>
            <a:ext cx="2223977" cy="310971"/>
          </a:xfrm>
          <a:prstGeom prst="rect">
            <a:avLst/>
          </a:prstGeom>
        </p:spPr>
      </p:pic>
      <p:pic>
        <p:nvPicPr>
          <p:cNvPr id="7" name="Picture 6" descr="A black and white logo&#10;&#10;Description automatically generated">
            <a:extLst>
              <a:ext uri="{FF2B5EF4-FFF2-40B4-BE49-F238E27FC236}">
                <a16:creationId xmlns:a16="http://schemas.microsoft.com/office/drawing/2014/main" id="{5D59AC33-1836-005E-D27E-E9B8C64B9E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801" y="582829"/>
            <a:ext cx="3836760" cy="782699"/>
          </a:xfrm>
          <a:prstGeom prst="rect">
            <a:avLst/>
          </a:prstGeom>
        </p:spPr>
      </p:pic>
      <p:pic>
        <p:nvPicPr>
          <p:cNvPr id="17" name="Picture 16" descr="A black background with green and white triangles&#10;&#10;Description automatically generated">
            <a:extLst>
              <a:ext uri="{FF2B5EF4-FFF2-40B4-BE49-F238E27FC236}">
                <a16:creationId xmlns:a16="http://schemas.microsoft.com/office/drawing/2014/main" id="{3EB41A2F-77CA-E61D-99F5-90885FAA8723}"/>
              </a:ext>
            </a:extLst>
          </p:cNvPr>
          <p:cNvPicPr>
            <a:picLocks noChangeAspect="1"/>
          </p:cNvPicPr>
          <p:nvPr userDrawn="1"/>
        </p:nvPicPr>
        <p:blipFill>
          <a:blip r:embed="rId4" cstate="screen">
            <a:extLst>
              <a:ext uri="{28A0092B-C50C-407E-A947-70E740481C1C}">
                <a14:useLocalDpi xmlns:a14="http://schemas.microsoft.com/office/drawing/2010/main"/>
              </a:ext>
            </a:extLst>
          </a:blip>
          <a:srcRect t="-2"/>
          <a:stretch/>
        </p:blipFill>
        <p:spPr>
          <a:xfrm>
            <a:off x="8429622" y="202850"/>
            <a:ext cx="5035766" cy="2415432"/>
          </a:xfrm>
          <a:prstGeom prst="rect">
            <a:avLst/>
          </a:prstGeom>
        </p:spPr>
      </p:pic>
    </p:spTree>
    <p:extLst>
      <p:ext uri="{BB962C8B-B14F-4D97-AF65-F5344CB8AC3E}">
        <p14:creationId xmlns:p14="http://schemas.microsoft.com/office/powerpoint/2010/main" val="506527575"/>
      </p:ext>
    </p:extLst>
  </p:cSld>
  <p:clrMapOvr>
    <a:masterClrMapping/>
  </p:clrMapOvr>
  <p:extLst>
    <p:ext uri="{DCECCB84-F9BA-43D5-87BE-67443E8EF086}">
      <p15:sldGuideLst xmlns:p15="http://schemas.microsoft.com/office/powerpoint/2012/main">
        <p15:guide id="1" orient="horz" pos="1911">
          <p15:clr>
            <a:srgbClr val="FBAE40"/>
          </p15:clr>
        </p15:guide>
        <p15:guide id="2" pos="5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dirty="0" err="1">
                <a:solidFill>
                  <a:srgbClr val="001F47"/>
                </a:solidFill>
                <a:latin typeface="Plus Jakarta Sans" pitchFamily="2" charset="77"/>
                <a:cs typeface="Plus Jakarta Sans" pitchFamily="2" charset="77"/>
              </a:rPr>
              <a:t>tpi.org.uk</a:t>
            </a:r>
            <a:r>
              <a:rPr lang="en-US" sz="1200" b="0" i="0" dirty="0">
                <a:solidFill>
                  <a:srgbClr val="001F47"/>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p:nvPr>
        </p:nvSpPr>
        <p:spPr>
          <a:xfrm>
            <a:off x="694801" y="2434911"/>
            <a:ext cx="6628461" cy="1590773"/>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4D53B235-CB20-D033-CBC6-D39B9290BFB7}"/>
              </a:ext>
            </a:extLst>
          </p:cNvPr>
          <p:cNvSpPr>
            <a:spLocks noGrp="1"/>
          </p:cNvSpPr>
          <p:nvPr>
            <p:ph type="subTitle" idx="1"/>
          </p:nvPr>
        </p:nvSpPr>
        <p:spPr>
          <a:xfrm>
            <a:off x="714630" y="4554998"/>
            <a:ext cx="6628461" cy="365125"/>
          </a:xfrm>
        </p:spPr>
        <p:txBody>
          <a:bodyPr>
            <a:noAutofit/>
          </a:bodyPr>
          <a:lstStyle>
            <a:lvl1pPr marL="0" indent="0" algn="l">
              <a:buNone/>
              <a:defRPr sz="2200">
                <a:solidFill>
                  <a:srgbClr val="001F47"/>
                </a:solidFill>
                <a:latin typeface="Plus Jakarta Sans" pitchFamily="2" charset="77"/>
                <a:cs typeface="Plus Jakarta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4801" y="582829"/>
            <a:ext cx="3836760" cy="782699"/>
          </a:xfrm>
          <a:prstGeom prst="rect">
            <a:avLst/>
          </a:prstGeom>
        </p:spPr>
      </p:pic>
    </p:spTree>
    <p:extLst>
      <p:ext uri="{BB962C8B-B14F-4D97-AF65-F5344CB8AC3E}">
        <p14:creationId xmlns:p14="http://schemas.microsoft.com/office/powerpoint/2010/main" val="3962782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dirty="0" err="1">
                <a:solidFill>
                  <a:srgbClr val="001F47"/>
                </a:solidFill>
                <a:latin typeface="Plus Jakarta Sans" pitchFamily="2" charset="77"/>
                <a:cs typeface="Plus Jakarta Sans" pitchFamily="2" charset="77"/>
              </a:rPr>
              <a:t>tpi.org.uk</a:t>
            </a:r>
            <a:r>
              <a:rPr lang="en-US" sz="1200" b="0" i="0" dirty="0">
                <a:solidFill>
                  <a:srgbClr val="001F47"/>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hasCustomPrompt="1"/>
          </p:nvPr>
        </p:nvSpPr>
        <p:spPr>
          <a:xfrm>
            <a:off x="694801" y="2434911"/>
            <a:ext cx="6628461" cy="3603339"/>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dirty="0"/>
              <a:t>Refreshment Break</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4801" y="582829"/>
            <a:ext cx="3836760" cy="782699"/>
          </a:xfrm>
          <a:prstGeom prst="rect">
            <a:avLst/>
          </a:prstGeom>
        </p:spPr>
      </p:pic>
      <p:pic>
        <p:nvPicPr>
          <p:cNvPr id="4" name="Picture 3">
            <a:extLst>
              <a:ext uri="{FF2B5EF4-FFF2-40B4-BE49-F238E27FC236}">
                <a16:creationId xmlns:a16="http://schemas.microsoft.com/office/drawing/2014/main" id="{9367D362-502B-940D-5787-941E8680F100}"/>
              </a:ext>
            </a:extLst>
          </p:cNvPr>
          <p:cNvPicPr>
            <a:picLocks noChangeAspect="1"/>
          </p:cNvPicPr>
          <p:nvPr userDrawn="1"/>
        </p:nvPicPr>
        <p:blipFill>
          <a:blip r:embed="rId5"/>
          <a:stretch>
            <a:fillRect/>
          </a:stretch>
        </p:blipFill>
        <p:spPr>
          <a:xfrm>
            <a:off x="238610" y="1559744"/>
            <a:ext cx="8191012" cy="3703163"/>
          </a:xfrm>
          <a:prstGeom prst="rect">
            <a:avLst/>
          </a:prstGeom>
        </p:spPr>
      </p:pic>
    </p:spTree>
    <p:extLst>
      <p:ext uri="{BB962C8B-B14F-4D97-AF65-F5344CB8AC3E}">
        <p14:creationId xmlns:p14="http://schemas.microsoft.com/office/powerpoint/2010/main" val="3267648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dirty="0" err="1">
                <a:solidFill>
                  <a:srgbClr val="001F47"/>
                </a:solidFill>
                <a:latin typeface="Plus Jakarta Sans" pitchFamily="2" charset="77"/>
                <a:cs typeface="Plus Jakarta Sans" pitchFamily="2" charset="77"/>
              </a:rPr>
              <a:t>tpi.org.uk</a:t>
            </a:r>
            <a:r>
              <a:rPr lang="en-US" sz="1200" b="0" i="0" dirty="0">
                <a:solidFill>
                  <a:srgbClr val="001F47"/>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hasCustomPrompt="1"/>
          </p:nvPr>
        </p:nvSpPr>
        <p:spPr>
          <a:xfrm>
            <a:off x="694801" y="2434911"/>
            <a:ext cx="6628461" cy="3603339"/>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dirty="0"/>
              <a:t>Lunch</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4801" y="582829"/>
            <a:ext cx="3836760" cy="782699"/>
          </a:xfrm>
          <a:prstGeom prst="rect">
            <a:avLst/>
          </a:prstGeom>
        </p:spPr>
      </p:pic>
      <p:pic>
        <p:nvPicPr>
          <p:cNvPr id="4" name="Picture 3">
            <a:extLst>
              <a:ext uri="{FF2B5EF4-FFF2-40B4-BE49-F238E27FC236}">
                <a16:creationId xmlns:a16="http://schemas.microsoft.com/office/drawing/2014/main" id="{93600F51-D530-2D20-1EE9-8E98CFD3AE6C}"/>
              </a:ext>
            </a:extLst>
          </p:cNvPr>
          <p:cNvPicPr>
            <a:picLocks noChangeAspect="1"/>
          </p:cNvPicPr>
          <p:nvPr userDrawn="1"/>
        </p:nvPicPr>
        <p:blipFill>
          <a:blip r:embed="rId5"/>
          <a:stretch>
            <a:fillRect/>
          </a:stretch>
        </p:blipFill>
        <p:spPr>
          <a:xfrm>
            <a:off x="238610" y="1559744"/>
            <a:ext cx="8191012" cy="3703163"/>
          </a:xfrm>
          <a:prstGeom prst="rect">
            <a:avLst/>
          </a:prstGeom>
        </p:spPr>
      </p:pic>
    </p:spTree>
    <p:extLst>
      <p:ext uri="{BB962C8B-B14F-4D97-AF65-F5344CB8AC3E}">
        <p14:creationId xmlns:p14="http://schemas.microsoft.com/office/powerpoint/2010/main" val="2581965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hasCustomPrompt="1"/>
          </p:nvPr>
        </p:nvSpPr>
        <p:spPr>
          <a:xfrm>
            <a:off x="838200" y="2146853"/>
            <a:ext cx="6628461" cy="598591"/>
          </a:xfrm>
        </p:spPr>
        <p:txBody>
          <a:bodyPr anchor="b">
            <a:normAutofit/>
          </a:bodyPr>
          <a:lstStyle>
            <a:lvl1pPr algn="l">
              <a:defRPr sz="3600">
                <a:latin typeface="Plus Jakarta Sans" pitchFamily="2" charset="77"/>
                <a:cs typeface="Plus Jakarta Sans" pitchFamily="2" charset="77"/>
              </a:defRPr>
            </a:lvl1pPr>
          </a:lstStyle>
          <a:p>
            <a:r>
              <a:rPr lang="en-US" dirty="0"/>
              <a:t>Contact Us:</a:t>
            </a:r>
          </a:p>
        </p:txBody>
      </p:sp>
      <p:pic>
        <p:nvPicPr>
          <p:cNvPr id="6" name="Picture 5">
            <a:extLst>
              <a:ext uri="{FF2B5EF4-FFF2-40B4-BE49-F238E27FC236}">
                <a16:creationId xmlns:a16="http://schemas.microsoft.com/office/drawing/2014/main" id="{CBF9AA8D-C8E9-1873-0F65-5C4F2E56AFF2}"/>
              </a:ext>
            </a:extLst>
          </p:cNvPr>
          <p:cNvPicPr>
            <a:picLocks noChangeAspect="1"/>
          </p:cNvPicPr>
          <p:nvPr userDrawn="1"/>
        </p:nvPicPr>
        <p:blipFill>
          <a:blip r:embed="rId2"/>
          <a:stretch>
            <a:fillRect/>
          </a:stretch>
        </p:blipFill>
        <p:spPr>
          <a:xfrm>
            <a:off x="838200" y="1022552"/>
            <a:ext cx="3606209" cy="504244"/>
          </a:xfrm>
          <a:prstGeom prst="rect">
            <a:avLst/>
          </a:prstGeom>
        </p:spPr>
      </p:pic>
      <p:sp>
        <p:nvSpPr>
          <p:cNvPr id="10" name="TextBox 9">
            <a:extLst>
              <a:ext uri="{FF2B5EF4-FFF2-40B4-BE49-F238E27FC236}">
                <a16:creationId xmlns:a16="http://schemas.microsoft.com/office/drawing/2014/main" id="{0032A268-6A4A-9BFC-616C-42ED7A4D5BDF}"/>
              </a:ext>
            </a:extLst>
          </p:cNvPr>
          <p:cNvSpPr txBox="1"/>
          <p:nvPr userDrawn="1"/>
        </p:nvSpPr>
        <p:spPr>
          <a:xfrm>
            <a:off x="838198" y="6232466"/>
            <a:ext cx="2604052" cy="261610"/>
          </a:xfrm>
          <a:prstGeom prst="rect">
            <a:avLst/>
          </a:prstGeom>
          <a:noFill/>
        </p:spPr>
        <p:txBody>
          <a:bodyPr wrap="square" rtlCol="0">
            <a:spAutoFit/>
          </a:bodyPr>
          <a:lstStyle/>
          <a:p>
            <a:pPr algn="l"/>
            <a:r>
              <a:rPr lang="en-US" sz="1100" b="0" i="0" dirty="0" err="1">
                <a:solidFill>
                  <a:schemeClr val="bg1"/>
                </a:solidFill>
                <a:latin typeface="Plus Jakarta Sans" pitchFamily="2" charset="77"/>
                <a:cs typeface="Plus Jakarta Sans" pitchFamily="2" charset="77"/>
              </a:rPr>
              <a:t>tpi.org.uk</a:t>
            </a:r>
            <a:r>
              <a:rPr lang="en-US" sz="1100" b="0" i="0" dirty="0">
                <a:solidFill>
                  <a:schemeClr val="bg1"/>
                </a:solidFill>
                <a:latin typeface="Plus Jakarta Sans" pitchFamily="2" charset="77"/>
                <a:cs typeface="Plus Jakarta Sans" pitchFamily="2" charset="77"/>
              </a:rPr>
              <a:t> </a:t>
            </a:r>
            <a:r>
              <a:rPr lang="en-US" sz="1100" b="0" i="0" dirty="0">
                <a:solidFill>
                  <a:srgbClr val="89C54B"/>
                </a:solidFill>
                <a:latin typeface="Plus Jakarta Sans" pitchFamily="2" charset="77"/>
                <a:cs typeface="Plus Jakarta Sans" pitchFamily="2" charset="77"/>
              </a:rPr>
              <a:t>#TPIConf24</a:t>
            </a:r>
            <a:endParaRPr lang="en-US" sz="1100" b="1" i="0" dirty="0">
              <a:solidFill>
                <a:srgbClr val="001F47"/>
              </a:solidFill>
              <a:latin typeface="Plus Jakarta Sans" pitchFamily="2" charset="77"/>
              <a:cs typeface="Plus Jakarta Sans" pitchFamily="2" charset="77"/>
            </a:endParaRPr>
          </a:p>
        </p:txBody>
      </p:sp>
      <p:sp>
        <p:nvSpPr>
          <p:cNvPr id="7" name="Subtitle 2">
            <a:extLst>
              <a:ext uri="{FF2B5EF4-FFF2-40B4-BE49-F238E27FC236}">
                <a16:creationId xmlns:a16="http://schemas.microsoft.com/office/drawing/2014/main" id="{AE00448B-6AC0-214B-92DB-36E2281FDEC9}"/>
              </a:ext>
            </a:extLst>
          </p:cNvPr>
          <p:cNvSpPr txBox="1">
            <a:spLocks/>
          </p:cNvSpPr>
          <p:nvPr userDrawn="1"/>
        </p:nvSpPr>
        <p:spPr>
          <a:xfrm>
            <a:off x="838199" y="3558358"/>
            <a:ext cx="662846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PI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TPI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TPI Sans Medium"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dirty="0">
                <a:solidFill>
                  <a:srgbClr val="89C54B"/>
                </a:solidFill>
                <a:latin typeface="Plus Jakarta Sans" pitchFamily="2" charset="77"/>
                <a:cs typeface="Plus Jakarta Sans" pitchFamily="2" charset="77"/>
              </a:rPr>
              <a:t>E:      </a:t>
            </a:r>
            <a:r>
              <a:rPr lang="en-US" sz="1800" b="0" i="0" dirty="0" err="1">
                <a:latin typeface="Plus Jakarta Sans" pitchFamily="2" charset="77"/>
                <a:cs typeface="Plus Jakarta Sans" pitchFamily="2" charset="77"/>
              </a:rPr>
              <a:t>info@tpi.org.uk</a:t>
            </a:r>
            <a:endParaRPr lang="en-US" sz="1800" b="0" i="0" u="sng" dirty="0">
              <a:solidFill>
                <a:schemeClr val="bg1"/>
              </a:solidFill>
              <a:latin typeface="Plus Jakarta Sans" pitchFamily="2" charset="77"/>
              <a:cs typeface="Plus Jakarta Sans" pitchFamily="2" charset="77"/>
            </a:endParaRPr>
          </a:p>
        </p:txBody>
      </p:sp>
      <p:sp>
        <p:nvSpPr>
          <p:cNvPr id="11" name="Subtitle 2">
            <a:extLst>
              <a:ext uri="{FF2B5EF4-FFF2-40B4-BE49-F238E27FC236}">
                <a16:creationId xmlns:a16="http://schemas.microsoft.com/office/drawing/2014/main" id="{49AC4DEA-6D8E-D9E6-427E-E84AF6F236BE}"/>
              </a:ext>
            </a:extLst>
          </p:cNvPr>
          <p:cNvSpPr txBox="1">
            <a:spLocks/>
          </p:cNvSpPr>
          <p:nvPr userDrawn="1"/>
        </p:nvSpPr>
        <p:spPr>
          <a:xfrm>
            <a:off x="838199" y="3162291"/>
            <a:ext cx="662846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PI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TPI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TPI Sans Medium"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dirty="0">
                <a:solidFill>
                  <a:srgbClr val="89C54B"/>
                </a:solidFill>
                <a:latin typeface="Plus Jakarta Sans" pitchFamily="2" charset="77"/>
                <a:cs typeface="Plus Jakarta Sans" pitchFamily="2" charset="77"/>
              </a:rPr>
              <a:t>W:    </a:t>
            </a:r>
            <a:r>
              <a:rPr lang="en-US" sz="1800" b="0" i="0" dirty="0" err="1">
                <a:latin typeface="Plus Jakarta Sans" pitchFamily="2" charset="77"/>
                <a:cs typeface="Plus Jakarta Sans" pitchFamily="2" charset="77"/>
              </a:rPr>
              <a:t>www.tpi.org.uk</a:t>
            </a:r>
            <a:endParaRPr lang="en-US" sz="1800" b="0" i="0" u="sng" dirty="0">
              <a:solidFill>
                <a:schemeClr val="bg1"/>
              </a:solidFill>
              <a:latin typeface="Plus Jakarta Sans" pitchFamily="2" charset="77"/>
              <a:cs typeface="Plus Jakarta Sans" pitchFamily="2" charset="77"/>
            </a:endParaRPr>
          </a:p>
        </p:txBody>
      </p:sp>
      <p:sp>
        <p:nvSpPr>
          <p:cNvPr id="13" name="TextBox 12">
            <a:extLst>
              <a:ext uri="{FF2B5EF4-FFF2-40B4-BE49-F238E27FC236}">
                <a16:creationId xmlns:a16="http://schemas.microsoft.com/office/drawing/2014/main" id="{E6E33A80-6E5E-FF04-DD38-EB56FF22AF67}"/>
              </a:ext>
            </a:extLst>
          </p:cNvPr>
          <p:cNvSpPr txBox="1"/>
          <p:nvPr userDrawn="1"/>
        </p:nvSpPr>
        <p:spPr>
          <a:xfrm>
            <a:off x="838198" y="4505986"/>
            <a:ext cx="2604052" cy="1015663"/>
          </a:xfrm>
          <a:prstGeom prst="rect">
            <a:avLst/>
          </a:prstGeom>
          <a:noFill/>
        </p:spPr>
        <p:txBody>
          <a:bodyPr wrap="square">
            <a:spAutoFit/>
          </a:bodyPr>
          <a:lstStyle/>
          <a:p>
            <a:r>
              <a:rPr lang="en-GB" sz="1200" b="1" dirty="0">
                <a:solidFill>
                  <a:schemeClr val="bg1"/>
                </a:solidFill>
                <a:effectLst/>
                <a:latin typeface="Plus Jakarta Sans" pitchFamily="2" charset="77"/>
                <a:cs typeface="Plus Jakarta Sans" pitchFamily="2" charset="77"/>
              </a:rPr>
              <a:t>Corporate Memberships:</a:t>
            </a:r>
            <a:br>
              <a:rPr lang="en-GB" sz="1200" dirty="0">
                <a:solidFill>
                  <a:schemeClr val="bg1"/>
                </a:solidFill>
                <a:effectLst/>
                <a:latin typeface="Plus Jakarta Sans" pitchFamily="2" charset="77"/>
                <a:cs typeface="Plus Jakarta Sans" pitchFamily="2" charset="77"/>
              </a:rPr>
            </a:br>
            <a:r>
              <a:rPr lang="en-GB" sz="1200" dirty="0">
                <a:solidFill>
                  <a:schemeClr val="bg1"/>
                </a:solidFill>
                <a:effectLst/>
                <a:latin typeface="Plus Jakarta Sans" pitchFamily="2" charset="77"/>
                <a:cs typeface="Plus Jakarta Sans" pitchFamily="2" charset="77"/>
              </a:rPr>
              <a:t>3rd Floor, 2-4 St George's Road, </a:t>
            </a:r>
            <a:br>
              <a:rPr lang="en-GB" sz="1200" dirty="0">
                <a:solidFill>
                  <a:schemeClr val="bg1"/>
                </a:solidFill>
                <a:effectLst/>
                <a:latin typeface="Plus Jakarta Sans" pitchFamily="2" charset="77"/>
                <a:cs typeface="Plus Jakarta Sans" pitchFamily="2" charset="77"/>
              </a:rPr>
            </a:br>
            <a:r>
              <a:rPr lang="en-GB" sz="1200" dirty="0">
                <a:solidFill>
                  <a:schemeClr val="bg1"/>
                </a:solidFill>
                <a:effectLst/>
                <a:latin typeface="Plus Jakarta Sans" pitchFamily="2" charset="77"/>
                <a:cs typeface="Plus Jakarta Sans" pitchFamily="2" charset="77"/>
              </a:rPr>
              <a:t>London</a:t>
            </a:r>
          </a:p>
          <a:p>
            <a:r>
              <a:rPr lang="en-GB" sz="1200" dirty="0">
                <a:solidFill>
                  <a:schemeClr val="bg1"/>
                </a:solidFill>
                <a:effectLst/>
                <a:latin typeface="Plus Jakarta Sans" pitchFamily="2" charset="77"/>
                <a:cs typeface="Plus Jakarta Sans" pitchFamily="2" charset="77"/>
              </a:rPr>
              <a:t>SW19 4DP</a:t>
            </a:r>
          </a:p>
          <a:p>
            <a:r>
              <a:rPr lang="en-GB" sz="1200" dirty="0">
                <a:solidFill>
                  <a:schemeClr val="bg1"/>
                </a:solidFill>
                <a:effectLst/>
                <a:latin typeface="Plus Jakarta Sans" pitchFamily="2" charset="77"/>
                <a:cs typeface="Plus Jakarta Sans" pitchFamily="2" charset="77"/>
              </a:rPr>
              <a:t>T:  0207 978 2607</a:t>
            </a:r>
          </a:p>
        </p:txBody>
      </p:sp>
      <p:sp>
        <p:nvSpPr>
          <p:cNvPr id="14" name="TextBox 13">
            <a:extLst>
              <a:ext uri="{FF2B5EF4-FFF2-40B4-BE49-F238E27FC236}">
                <a16:creationId xmlns:a16="http://schemas.microsoft.com/office/drawing/2014/main" id="{D3E606C9-F937-E3A2-4331-AB1582F53BE3}"/>
              </a:ext>
            </a:extLst>
          </p:cNvPr>
          <p:cNvSpPr txBox="1"/>
          <p:nvPr userDrawn="1"/>
        </p:nvSpPr>
        <p:spPr>
          <a:xfrm>
            <a:off x="3491948" y="4486843"/>
            <a:ext cx="2604052" cy="1015663"/>
          </a:xfrm>
          <a:prstGeom prst="rect">
            <a:avLst/>
          </a:prstGeom>
          <a:noFill/>
        </p:spPr>
        <p:txBody>
          <a:bodyPr wrap="square">
            <a:spAutoFit/>
          </a:bodyPr>
          <a:lstStyle/>
          <a:p>
            <a:r>
              <a:rPr lang="en-GB" sz="1200" b="1" dirty="0">
                <a:solidFill>
                  <a:schemeClr val="bg1"/>
                </a:solidFill>
                <a:effectLst/>
                <a:latin typeface="Plus Jakarta Sans" pitchFamily="2" charset="77"/>
                <a:cs typeface="Plus Jakarta Sans" pitchFamily="2" charset="77"/>
              </a:rPr>
              <a:t>Professional Memberships:</a:t>
            </a:r>
            <a:br>
              <a:rPr lang="en-GB" sz="1200" dirty="0">
                <a:solidFill>
                  <a:schemeClr val="bg1"/>
                </a:solidFill>
                <a:effectLst/>
                <a:latin typeface="Plus Jakarta Sans" pitchFamily="2" charset="77"/>
                <a:cs typeface="Plus Jakarta Sans" pitchFamily="2" charset="77"/>
              </a:rPr>
            </a:br>
            <a:r>
              <a:rPr lang="en-GB" sz="1200" dirty="0">
                <a:solidFill>
                  <a:schemeClr val="bg1"/>
                </a:solidFill>
                <a:effectLst/>
                <a:latin typeface="Plus Jakarta Sans" pitchFamily="2" charset="77"/>
                <a:cs typeface="Plus Jakarta Sans" pitchFamily="2" charset="77"/>
              </a:rPr>
              <a:t>3rd Floor, 2-4 St George's Road, </a:t>
            </a:r>
          </a:p>
          <a:p>
            <a:r>
              <a:rPr lang="en-GB" sz="1200" dirty="0">
                <a:solidFill>
                  <a:schemeClr val="bg1"/>
                </a:solidFill>
                <a:effectLst/>
                <a:latin typeface="Plus Jakarta Sans" pitchFamily="2" charset="77"/>
                <a:cs typeface="Plus Jakarta Sans" pitchFamily="2" charset="77"/>
              </a:rPr>
              <a:t>London</a:t>
            </a:r>
          </a:p>
          <a:p>
            <a:r>
              <a:rPr lang="en-GB" sz="1200" dirty="0">
                <a:solidFill>
                  <a:schemeClr val="bg1"/>
                </a:solidFill>
                <a:effectLst/>
                <a:latin typeface="Plus Jakarta Sans" pitchFamily="2" charset="77"/>
                <a:cs typeface="Plus Jakarta Sans" pitchFamily="2" charset="77"/>
              </a:rPr>
              <a:t>SW19 4DP</a:t>
            </a:r>
          </a:p>
          <a:p>
            <a:r>
              <a:rPr lang="en-GB" sz="1200" dirty="0">
                <a:solidFill>
                  <a:schemeClr val="bg1"/>
                </a:solidFill>
                <a:effectLst/>
                <a:latin typeface="Plus Jakarta Sans" pitchFamily="2" charset="77"/>
                <a:cs typeface="Plus Jakarta Sans" pitchFamily="2" charset="77"/>
              </a:rPr>
              <a:t>T:  020 3319 7575</a:t>
            </a:r>
          </a:p>
        </p:txBody>
      </p:sp>
      <p:pic>
        <p:nvPicPr>
          <p:cNvPr id="5" name="Picture 4" descr="A group of green and white triangles&#10;&#10;Description automatically generated">
            <a:extLst>
              <a:ext uri="{FF2B5EF4-FFF2-40B4-BE49-F238E27FC236}">
                <a16:creationId xmlns:a16="http://schemas.microsoft.com/office/drawing/2014/main" id="{2311B609-C209-AFFE-51EB-C6797698C1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43920" y="2044314"/>
            <a:ext cx="8970962" cy="4813686"/>
          </a:xfrm>
          <a:prstGeom prst="rect">
            <a:avLst/>
          </a:prstGeom>
        </p:spPr>
      </p:pic>
    </p:spTree>
    <p:extLst>
      <p:ext uri="{BB962C8B-B14F-4D97-AF65-F5344CB8AC3E}">
        <p14:creationId xmlns:p14="http://schemas.microsoft.com/office/powerpoint/2010/main" val="2037194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265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F4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22707-F765-FEB8-C2CE-0E6B2AD5B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290CBC-586E-3CEE-C812-59492BC99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290500"/>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804306" rtl="0" eaLnBrk="1" latinLnBrk="0" hangingPunct="1">
        <a:lnSpc>
          <a:spcPct val="90000"/>
        </a:lnSpc>
        <a:spcBef>
          <a:spcPct val="0"/>
        </a:spcBef>
        <a:buNone/>
        <a:defRPr sz="3870" b="1" i="0" kern="1200">
          <a:solidFill>
            <a:schemeClr val="bg1"/>
          </a:solidFill>
          <a:latin typeface="Plus Jakarta Sans" pitchFamily="2" charset="77"/>
          <a:ea typeface="+mj-ea"/>
          <a:cs typeface="Plus Jakarta Sans" pitchFamily="2" charset="77"/>
        </a:defRPr>
      </a:lvl1pPr>
    </p:titleStyle>
    <p:bodyStyle>
      <a:lvl1pPr marL="201077" indent="-201077" algn="l" defTabSz="804306" rtl="0" eaLnBrk="1" latinLnBrk="0" hangingPunct="1">
        <a:lnSpc>
          <a:spcPct val="90000"/>
        </a:lnSpc>
        <a:spcBef>
          <a:spcPts val="880"/>
        </a:spcBef>
        <a:buFont typeface="Arial" panose="020B0604020202020204" pitchFamily="34" charset="0"/>
        <a:buChar char="•"/>
        <a:defRPr sz="2463" b="0" i="0" kern="1200">
          <a:solidFill>
            <a:schemeClr val="bg1"/>
          </a:solidFill>
          <a:latin typeface="Plus Jakarta Sans" pitchFamily="2" charset="77"/>
          <a:ea typeface="+mn-ea"/>
          <a:cs typeface="Plus Jakarta Sans" pitchFamily="2" charset="77"/>
        </a:defRPr>
      </a:lvl1pPr>
      <a:lvl2pPr marL="603230" indent="-201077" algn="l" defTabSz="804306" rtl="0" eaLnBrk="1" latinLnBrk="0" hangingPunct="1">
        <a:lnSpc>
          <a:spcPct val="90000"/>
        </a:lnSpc>
        <a:spcBef>
          <a:spcPts val="440"/>
        </a:spcBef>
        <a:buFont typeface="Arial" panose="020B0604020202020204" pitchFamily="34" charset="0"/>
        <a:buChar char="•"/>
        <a:defRPr sz="2111" b="0" i="0" kern="1200">
          <a:solidFill>
            <a:schemeClr val="bg1"/>
          </a:solidFill>
          <a:latin typeface="Plus Jakarta Sans" pitchFamily="2" charset="77"/>
          <a:ea typeface="+mn-ea"/>
          <a:cs typeface="Plus Jakarta Sans" pitchFamily="2" charset="77"/>
        </a:defRPr>
      </a:lvl2pPr>
      <a:lvl3pPr marL="1005383" indent="-201077" algn="l" defTabSz="804306" rtl="0" eaLnBrk="1" latinLnBrk="0" hangingPunct="1">
        <a:lnSpc>
          <a:spcPct val="90000"/>
        </a:lnSpc>
        <a:spcBef>
          <a:spcPts val="440"/>
        </a:spcBef>
        <a:buFont typeface="Arial" panose="020B0604020202020204" pitchFamily="34" charset="0"/>
        <a:buChar char="•"/>
        <a:defRPr sz="1759" b="0" i="0" kern="1200">
          <a:solidFill>
            <a:schemeClr val="bg1"/>
          </a:solidFill>
          <a:latin typeface="Plus Jakarta Sans" pitchFamily="2" charset="77"/>
          <a:ea typeface="+mn-ea"/>
          <a:cs typeface="Plus Jakarta Sans" pitchFamily="2" charset="77"/>
        </a:defRPr>
      </a:lvl3pPr>
      <a:lvl4pPr marL="1407536" indent="-201077" algn="l" defTabSz="804306" rtl="0" eaLnBrk="1" latinLnBrk="0" hangingPunct="1">
        <a:lnSpc>
          <a:spcPct val="90000"/>
        </a:lnSpc>
        <a:spcBef>
          <a:spcPts val="440"/>
        </a:spcBef>
        <a:buFont typeface="Arial" panose="020B0604020202020204" pitchFamily="34" charset="0"/>
        <a:buChar char="•"/>
        <a:defRPr sz="1583" b="0" i="0" kern="1200">
          <a:solidFill>
            <a:schemeClr val="bg1"/>
          </a:solidFill>
          <a:latin typeface="Plus Jakarta Sans" pitchFamily="2" charset="77"/>
          <a:ea typeface="+mn-ea"/>
          <a:cs typeface="Plus Jakarta Sans" pitchFamily="2" charset="77"/>
        </a:defRPr>
      </a:lvl4pPr>
      <a:lvl5pPr marL="1809689" indent="-201077" algn="l" defTabSz="804306" rtl="0" eaLnBrk="1" latinLnBrk="0" hangingPunct="1">
        <a:lnSpc>
          <a:spcPct val="90000"/>
        </a:lnSpc>
        <a:spcBef>
          <a:spcPts val="440"/>
        </a:spcBef>
        <a:buFont typeface="Arial" panose="020B0604020202020204" pitchFamily="34" charset="0"/>
        <a:buChar char="•"/>
        <a:defRPr sz="1583" b="0" i="0" kern="1200">
          <a:solidFill>
            <a:schemeClr val="bg1"/>
          </a:solidFill>
          <a:latin typeface="Plus Jakarta Sans" pitchFamily="2" charset="77"/>
          <a:ea typeface="+mn-ea"/>
          <a:cs typeface="Plus Jakarta Sans" pitchFamily="2" charset="77"/>
        </a:defRPr>
      </a:lvl5pPr>
      <a:lvl6pPr marL="2211842"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6pPr>
      <a:lvl7pPr marL="2613995"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7pPr>
      <a:lvl8pPr marL="3016148"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8pPr>
      <a:lvl9pPr marL="3418302"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9pPr>
    </p:bodyStyle>
    <p:otherStyle>
      <a:defPPr>
        <a:defRPr lang="en-US"/>
      </a:defPPr>
      <a:lvl1pPr marL="0" algn="l" defTabSz="804306" rtl="0" eaLnBrk="1" latinLnBrk="0" hangingPunct="1">
        <a:defRPr sz="1583" kern="1200">
          <a:solidFill>
            <a:schemeClr val="tx1"/>
          </a:solidFill>
          <a:latin typeface="+mn-lt"/>
          <a:ea typeface="+mn-ea"/>
          <a:cs typeface="+mn-cs"/>
        </a:defRPr>
      </a:lvl1pPr>
      <a:lvl2pPr marL="402153" algn="l" defTabSz="804306" rtl="0" eaLnBrk="1" latinLnBrk="0" hangingPunct="1">
        <a:defRPr sz="1583" kern="1200">
          <a:solidFill>
            <a:schemeClr val="tx1"/>
          </a:solidFill>
          <a:latin typeface="+mn-lt"/>
          <a:ea typeface="+mn-ea"/>
          <a:cs typeface="+mn-cs"/>
        </a:defRPr>
      </a:lvl2pPr>
      <a:lvl3pPr marL="804306" algn="l" defTabSz="804306" rtl="0" eaLnBrk="1" latinLnBrk="0" hangingPunct="1">
        <a:defRPr sz="1583" kern="1200">
          <a:solidFill>
            <a:schemeClr val="tx1"/>
          </a:solidFill>
          <a:latin typeface="+mn-lt"/>
          <a:ea typeface="+mn-ea"/>
          <a:cs typeface="+mn-cs"/>
        </a:defRPr>
      </a:lvl3pPr>
      <a:lvl4pPr marL="1206459" algn="l" defTabSz="804306" rtl="0" eaLnBrk="1" latinLnBrk="0" hangingPunct="1">
        <a:defRPr sz="1583" kern="1200">
          <a:solidFill>
            <a:schemeClr val="tx1"/>
          </a:solidFill>
          <a:latin typeface="+mn-lt"/>
          <a:ea typeface="+mn-ea"/>
          <a:cs typeface="+mn-cs"/>
        </a:defRPr>
      </a:lvl4pPr>
      <a:lvl5pPr marL="1608612" algn="l" defTabSz="804306" rtl="0" eaLnBrk="1" latinLnBrk="0" hangingPunct="1">
        <a:defRPr sz="1583" kern="1200">
          <a:solidFill>
            <a:schemeClr val="tx1"/>
          </a:solidFill>
          <a:latin typeface="+mn-lt"/>
          <a:ea typeface="+mn-ea"/>
          <a:cs typeface="+mn-cs"/>
        </a:defRPr>
      </a:lvl5pPr>
      <a:lvl6pPr marL="2010766" algn="l" defTabSz="804306" rtl="0" eaLnBrk="1" latinLnBrk="0" hangingPunct="1">
        <a:defRPr sz="1583" kern="1200">
          <a:solidFill>
            <a:schemeClr val="tx1"/>
          </a:solidFill>
          <a:latin typeface="+mn-lt"/>
          <a:ea typeface="+mn-ea"/>
          <a:cs typeface="+mn-cs"/>
        </a:defRPr>
      </a:lvl6pPr>
      <a:lvl7pPr marL="2412919" algn="l" defTabSz="804306" rtl="0" eaLnBrk="1" latinLnBrk="0" hangingPunct="1">
        <a:defRPr sz="1583" kern="1200">
          <a:solidFill>
            <a:schemeClr val="tx1"/>
          </a:solidFill>
          <a:latin typeface="+mn-lt"/>
          <a:ea typeface="+mn-ea"/>
          <a:cs typeface="+mn-cs"/>
        </a:defRPr>
      </a:lvl7pPr>
      <a:lvl8pPr marL="2815072" algn="l" defTabSz="804306" rtl="0" eaLnBrk="1" latinLnBrk="0" hangingPunct="1">
        <a:defRPr sz="1583" kern="1200">
          <a:solidFill>
            <a:schemeClr val="tx1"/>
          </a:solidFill>
          <a:latin typeface="+mn-lt"/>
          <a:ea typeface="+mn-ea"/>
          <a:cs typeface="+mn-cs"/>
        </a:defRPr>
      </a:lvl8pPr>
      <a:lvl9pPr marL="3217225" algn="l" defTabSz="804306" rtl="0" eaLnBrk="1" latinLnBrk="0" hangingPunct="1">
        <a:defRPr sz="158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1F4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22707-F765-FEB8-C2CE-0E6B2AD5B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290CBC-586E-3CEE-C812-59492BC99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99859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xStyles>
    <p:titleStyle>
      <a:lvl1pPr algn="l" defTabSz="914400" rtl="0" eaLnBrk="1" latinLnBrk="0" hangingPunct="1">
        <a:lnSpc>
          <a:spcPct val="90000"/>
        </a:lnSpc>
        <a:spcBef>
          <a:spcPct val="0"/>
        </a:spcBef>
        <a:buNone/>
        <a:defRPr sz="4400" b="1" i="0" kern="1200">
          <a:solidFill>
            <a:schemeClr val="bg1"/>
          </a:solidFill>
          <a:latin typeface="Plus Jakarta Sans" pitchFamily="2" charset="77"/>
          <a:ea typeface="+mj-ea"/>
          <a:cs typeface="Plus Jakarta Sa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lus Jakarta Sans" pitchFamily="2" charset="77"/>
          <a:ea typeface="+mn-ea"/>
          <a:cs typeface="Plus Jakarta Sa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lus Jakarta Sans" pitchFamily="2" charset="77"/>
          <a:ea typeface="+mn-ea"/>
          <a:cs typeface="Plus Jakarta Sa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lus Jakarta Sans" pitchFamily="2" charset="77"/>
          <a:ea typeface="+mn-ea"/>
          <a:cs typeface="Plus Jakarta Sa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lus Jakarta Sans" pitchFamily="2" charset="77"/>
          <a:ea typeface="+mn-ea"/>
          <a:cs typeface="Plus Jakarta Sa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183296"/>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7">
          <p15:clr>
            <a:srgbClr val="F26B43"/>
          </p15:clr>
        </p15:guide>
        <p15:guide id="4" pos="7533">
          <p15:clr>
            <a:srgbClr val="F26B43"/>
          </p15:clr>
        </p15:guide>
        <p15:guide id="5" orient="horz" pos="160">
          <p15:clr>
            <a:srgbClr val="F26B43"/>
          </p15:clr>
        </p15:guide>
        <p15:guide id="6" orient="horz" pos="4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4.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13" Type="http://schemas.openxmlformats.org/officeDocument/2006/relationships/image" Target="../media/image54.svg"/><Relationship Id="rId18" Type="http://schemas.openxmlformats.org/officeDocument/2006/relationships/image" Target="../media/image59.png"/><Relationship Id="rId26" Type="http://schemas.openxmlformats.org/officeDocument/2006/relationships/image" Target="../media/image67.png"/><Relationship Id="rId39" Type="http://schemas.openxmlformats.org/officeDocument/2006/relationships/image" Target="../media/image80.svg"/><Relationship Id="rId21" Type="http://schemas.openxmlformats.org/officeDocument/2006/relationships/image" Target="../media/image62.svg"/><Relationship Id="rId34" Type="http://schemas.openxmlformats.org/officeDocument/2006/relationships/image" Target="../media/image75.png"/><Relationship Id="rId42" Type="http://schemas.openxmlformats.org/officeDocument/2006/relationships/image" Target="../media/image83.png"/><Relationship Id="rId7" Type="http://schemas.openxmlformats.org/officeDocument/2006/relationships/image" Target="../media/image48.svg"/><Relationship Id="rId2" Type="http://schemas.openxmlformats.org/officeDocument/2006/relationships/notesSlide" Target="../notesSlides/notesSlide13.xml"/><Relationship Id="rId16" Type="http://schemas.openxmlformats.org/officeDocument/2006/relationships/image" Target="../media/image57.png"/><Relationship Id="rId20" Type="http://schemas.openxmlformats.org/officeDocument/2006/relationships/image" Target="../media/image61.png"/><Relationship Id="rId29" Type="http://schemas.openxmlformats.org/officeDocument/2006/relationships/image" Target="../media/image70.svg"/><Relationship Id="rId41" Type="http://schemas.openxmlformats.org/officeDocument/2006/relationships/image" Target="../media/image82.svg"/><Relationship Id="rId1" Type="http://schemas.openxmlformats.org/officeDocument/2006/relationships/slideLayout" Target="../slideLayouts/slideLayout10.xml"/><Relationship Id="rId6" Type="http://schemas.openxmlformats.org/officeDocument/2006/relationships/image" Target="../media/image47.png"/><Relationship Id="rId11" Type="http://schemas.openxmlformats.org/officeDocument/2006/relationships/image" Target="../media/image52.svg"/><Relationship Id="rId24" Type="http://schemas.openxmlformats.org/officeDocument/2006/relationships/image" Target="../media/image65.png"/><Relationship Id="rId32" Type="http://schemas.openxmlformats.org/officeDocument/2006/relationships/image" Target="../media/image73.png"/><Relationship Id="rId37" Type="http://schemas.openxmlformats.org/officeDocument/2006/relationships/image" Target="../media/image78.svg"/><Relationship Id="rId40" Type="http://schemas.openxmlformats.org/officeDocument/2006/relationships/image" Target="../media/image81.png"/><Relationship Id="rId5" Type="http://schemas.openxmlformats.org/officeDocument/2006/relationships/image" Target="../media/image46.svg"/><Relationship Id="rId15" Type="http://schemas.openxmlformats.org/officeDocument/2006/relationships/image" Target="../media/image56.svg"/><Relationship Id="rId23" Type="http://schemas.openxmlformats.org/officeDocument/2006/relationships/image" Target="../media/image64.svg"/><Relationship Id="rId28" Type="http://schemas.openxmlformats.org/officeDocument/2006/relationships/image" Target="../media/image69.png"/><Relationship Id="rId36" Type="http://schemas.openxmlformats.org/officeDocument/2006/relationships/image" Target="../media/image77.png"/><Relationship Id="rId10" Type="http://schemas.openxmlformats.org/officeDocument/2006/relationships/image" Target="../media/image51.png"/><Relationship Id="rId19" Type="http://schemas.openxmlformats.org/officeDocument/2006/relationships/image" Target="../media/image60.svg"/><Relationship Id="rId31" Type="http://schemas.openxmlformats.org/officeDocument/2006/relationships/image" Target="../media/image72.sv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svg"/><Relationship Id="rId30" Type="http://schemas.openxmlformats.org/officeDocument/2006/relationships/image" Target="../media/image71.png"/><Relationship Id="rId35" Type="http://schemas.openxmlformats.org/officeDocument/2006/relationships/image" Target="../media/image76.svg"/><Relationship Id="rId43" Type="http://schemas.openxmlformats.org/officeDocument/2006/relationships/image" Target="../media/image84.svg"/><Relationship Id="rId8" Type="http://schemas.openxmlformats.org/officeDocument/2006/relationships/image" Target="../media/image49.png"/><Relationship Id="rId3" Type="http://schemas.microsoft.com/office/2018/10/relationships/comments" Target="../comments/modernComment_152_17C788ED.xml"/><Relationship Id="rId12" Type="http://schemas.openxmlformats.org/officeDocument/2006/relationships/image" Target="../media/image53.png"/><Relationship Id="rId17" Type="http://schemas.openxmlformats.org/officeDocument/2006/relationships/image" Target="../media/image58.svg"/><Relationship Id="rId25" Type="http://schemas.openxmlformats.org/officeDocument/2006/relationships/image" Target="../media/image66.svg"/><Relationship Id="rId33" Type="http://schemas.openxmlformats.org/officeDocument/2006/relationships/image" Target="../media/image74.svg"/><Relationship Id="rId38" Type="http://schemas.openxmlformats.org/officeDocument/2006/relationships/image" Target="../media/image79.png"/></Relationships>
</file>

<file path=ppt/slides/_rels/slide15.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sv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88.sv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6B_DD7165E9.xml"/><Relationship Id="rId7" Type="http://schemas.openxmlformats.org/officeDocument/2006/relationships/image" Target="../media/image99.sv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98.png"/><Relationship Id="rId5" Type="http://schemas.openxmlformats.org/officeDocument/2006/relationships/image" Target="../media/image97.svg"/><Relationship Id="rId4" Type="http://schemas.openxmlformats.org/officeDocument/2006/relationships/image" Target="../media/image96.png"/></Relationships>
</file>

<file path=ppt/slides/_rels/slide17.xml.rels><?xml version="1.0" encoding="UTF-8" standalone="yes"?>
<Relationships xmlns="http://schemas.openxmlformats.org/package/2006/relationships"><Relationship Id="rId8" Type="http://schemas.openxmlformats.org/officeDocument/2006/relationships/image" Target="../media/image105.sv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notesSlide" Target="../notesSlides/notesSlide16.xml"/><Relationship Id="rId16" Type="http://schemas.openxmlformats.org/officeDocument/2006/relationships/image" Target="../media/image113.svg"/><Relationship Id="rId1" Type="http://schemas.openxmlformats.org/officeDocument/2006/relationships/slideLayout" Target="../slideLayouts/slideLayout10.xml"/><Relationship Id="rId6" Type="http://schemas.openxmlformats.org/officeDocument/2006/relationships/image" Target="../media/image103.sv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 Id="rId14" Type="http://schemas.openxmlformats.org/officeDocument/2006/relationships/image" Target="../media/image111.svg"/></Relationships>
</file>

<file path=ppt/slides/_rels/slide1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18.svg"/><Relationship Id="rId5" Type="http://schemas.openxmlformats.org/officeDocument/2006/relationships/image" Target="../media/image117.png"/><Relationship Id="rId10" Type="http://schemas.openxmlformats.org/officeDocument/2006/relationships/image" Target="../media/image122.svg"/><Relationship Id="rId4" Type="http://schemas.openxmlformats.org/officeDocument/2006/relationships/image" Target="../media/image116.svg"/><Relationship Id="rId9" Type="http://schemas.openxmlformats.org/officeDocument/2006/relationships/image" Target="../media/image12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24.svg"/></Relationships>
</file>

<file path=ppt/slides/_rels/slide21.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linkedin.com/in/tomshrive/"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3A84-3539-654D-5EFE-7D1EEFB866DE}"/>
              </a:ext>
            </a:extLst>
          </p:cNvPr>
          <p:cNvSpPr>
            <a:spLocks noGrp="1"/>
          </p:cNvSpPr>
          <p:nvPr>
            <p:ph type="ctrTitle"/>
          </p:nvPr>
        </p:nvSpPr>
        <p:spPr>
          <a:xfrm>
            <a:off x="878102" y="2587526"/>
            <a:ext cx="5947683" cy="1542450"/>
          </a:xfrm>
        </p:spPr>
        <p:txBody>
          <a:bodyPr>
            <a:normAutofit fontScale="90000"/>
          </a:bodyPr>
          <a:lstStyle>
            <a:defPPr>
              <a:defRPr lang="en-US"/>
            </a:defPPr>
            <a:lvl1pPr marL="0" algn="l" defTabSz="1028151" rtl="0" eaLnBrk="1" latinLnBrk="0" hangingPunct="1">
              <a:defRPr sz="2024" kern="1200">
                <a:solidFill>
                  <a:schemeClr val="tx1"/>
                </a:solidFill>
                <a:latin typeface="+mn-lt"/>
                <a:ea typeface="+mn-ea"/>
                <a:cs typeface="+mn-cs"/>
              </a:defRPr>
            </a:lvl1pPr>
            <a:lvl2pPr marL="514076" algn="l" defTabSz="1028151" rtl="0" eaLnBrk="1" latinLnBrk="0" hangingPunct="1">
              <a:defRPr sz="2024" kern="1200">
                <a:solidFill>
                  <a:schemeClr val="tx1"/>
                </a:solidFill>
                <a:latin typeface="+mn-lt"/>
                <a:ea typeface="+mn-ea"/>
                <a:cs typeface="+mn-cs"/>
              </a:defRPr>
            </a:lvl2pPr>
            <a:lvl3pPr marL="1028151" algn="l" defTabSz="1028151" rtl="0" eaLnBrk="1" latinLnBrk="0" hangingPunct="1">
              <a:defRPr sz="2024" kern="1200">
                <a:solidFill>
                  <a:schemeClr val="tx1"/>
                </a:solidFill>
                <a:latin typeface="+mn-lt"/>
                <a:ea typeface="+mn-ea"/>
                <a:cs typeface="+mn-cs"/>
              </a:defRPr>
            </a:lvl3pPr>
            <a:lvl4pPr marL="1542227" algn="l" defTabSz="1028151" rtl="0" eaLnBrk="1" latinLnBrk="0" hangingPunct="1">
              <a:defRPr sz="2024" kern="1200">
                <a:solidFill>
                  <a:schemeClr val="tx1"/>
                </a:solidFill>
                <a:latin typeface="+mn-lt"/>
                <a:ea typeface="+mn-ea"/>
                <a:cs typeface="+mn-cs"/>
              </a:defRPr>
            </a:lvl4pPr>
            <a:lvl5pPr marL="2056303" algn="l" defTabSz="1028151" rtl="0" eaLnBrk="1" latinLnBrk="0" hangingPunct="1">
              <a:defRPr sz="2024" kern="1200">
                <a:solidFill>
                  <a:schemeClr val="tx1"/>
                </a:solidFill>
                <a:latin typeface="+mn-lt"/>
                <a:ea typeface="+mn-ea"/>
                <a:cs typeface="+mn-cs"/>
              </a:defRPr>
            </a:lvl5pPr>
            <a:lvl6pPr marL="2570378" algn="l" defTabSz="1028151" rtl="0" eaLnBrk="1" latinLnBrk="0" hangingPunct="1">
              <a:defRPr sz="2024" kern="1200">
                <a:solidFill>
                  <a:schemeClr val="tx1"/>
                </a:solidFill>
                <a:latin typeface="+mn-lt"/>
                <a:ea typeface="+mn-ea"/>
                <a:cs typeface="+mn-cs"/>
              </a:defRPr>
            </a:lvl6pPr>
            <a:lvl7pPr marL="3084454" algn="l" defTabSz="1028151" rtl="0" eaLnBrk="1" latinLnBrk="0" hangingPunct="1">
              <a:defRPr sz="2024" kern="1200">
                <a:solidFill>
                  <a:schemeClr val="tx1"/>
                </a:solidFill>
                <a:latin typeface="+mn-lt"/>
                <a:ea typeface="+mn-ea"/>
                <a:cs typeface="+mn-cs"/>
              </a:defRPr>
            </a:lvl7pPr>
            <a:lvl8pPr marL="3598530" algn="l" defTabSz="1028151" rtl="0" eaLnBrk="1" latinLnBrk="0" hangingPunct="1">
              <a:defRPr sz="2024" kern="1200">
                <a:solidFill>
                  <a:schemeClr val="tx1"/>
                </a:solidFill>
                <a:latin typeface="+mn-lt"/>
                <a:ea typeface="+mn-ea"/>
                <a:cs typeface="+mn-cs"/>
              </a:defRPr>
            </a:lvl8pPr>
            <a:lvl9pPr marL="4112605" algn="l" defTabSz="1028151" rtl="0" eaLnBrk="1" latinLnBrk="0" hangingPunct="1">
              <a:defRPr sz="2024" kern="1200">
                <a:solidFill>
                  <a:schemeClr val="tx1"/>
                </a:solidFill>
                <a:latin typeface="+mn-lt"/>
                <a:ea typeface="+mn-ea"/>
                <a:cs typeface="+mn-cs"/>
              </a:defRPr>
            </a:lvl9pPr>
          </a:lstStyle>
          <a:p>
            <a:r>
              <a:rPr lang="en-US" sz="4266" dirty="0">
                <a:solidFill>
                  <a:schemeClr val="bg1"/>
                </a:solidFill>
                <a:latin typeface="Plus Jakarta Sans" pitchFamily="2" charset="77"/>
                <a:cs typeface="Plus Jakarta Sans" pitchFamily="2" charset="77"/>
              </a:rPr>
              <a:t>AI: From Concept to Competitive Advantage</a:t>
            </a:r>
            <a:br>
              <a:rPr lang="en-US" sz="4266" dirty="0">
                <a:solidFill>
                  <a:schemeClr val="bg1"/>
                </a:solidFill>
                <a:latin typeface="Plus Jakarta Sans" pitchFamily="2" charset="77"/>
                <a:cs typeface="Plus Jakarta Sans" pitchFamily="2" charset="77"/>
              </a:rPr>
            </a:br>
            <a:endParaRPr lang="en-US" dirty="0">
              <a:solidFill>
                <a:schemeClr val="bg1"/>
              </a:solidFill>
            </a:endParaRPr>
          </a:p>
        </p:txBody>
      </p:sp>
      <p:sp>
        <p:nvSpPr>
          <p:cNvPr id="3" name="Subtitle 2">
            <a:extLst>
              <a:ext uri="{FF2B5EF4-FFF2-40B4-BE49-F238E27FC236}">
                <a16:creationId xmlns:a16="http://schemas.microsoft.com/office/drawing/2014/main" id="{0E8CCFF8-D14D-C1DD-4B75-79DE0A85F443}"/>
              </a:ext>
            </a:extLst>
          </p:cNvPr>
          <p:cNvSpPr>
            <a:spLocks noGrp="1"/>
          </p:cNvSpPr>
          <p:nvPr>
            <p:ph type="subTitle" idx="1"/>
          </p:nvPr>
        </p:nvSpPr>
        <p:spPr>
          <a:xfrm>
            <a:off x="878101" y="2197422"/>
            <a:ext cx="6427108" cy="354034"/>
          </a:xfrm>
        </p:spPr>
        <p:txBody>
          <a:bodyPr/>
          <a:lstStyle>
            <a:defPPr>
              <a:defRPr lang="en-US"/>
            </a:defPPr>
            <a:lvl1pPr marL="0" algn="l" defTabSz="1028151" rtl="0" eaLnBrk="1" latinLnBrk="0" hangingPunct="1">
              <a:defRPr sz="2024" kern="1200">
                <a:solidFill>
                  <a:schemeClr val="tx1"/>
                </a:solidFill>
                <a:latin typeface="+mn-lt"/>
                <a:ea typeface="+mn-ea"/>
                <a:cs typeface="+mn-cs"/>
              </a:defRPr>
            </a:lvl1pPr>
            <a:lvl2pPr marL="514076" algn="l" defTabSz="1028151" rtl="0" eaLnBrk="1" latinLnBrk="0" hangingPunct="1">
              <a:defRPr sz="2024" kern="1200">
                <a:solidFill>
                  <a:schemeClr val="tx1"/>
                </a:solidFill>
                <a:latin typeface="+mn-lt"/>
                <a:ea typeface="+mn-ea"/>
                <a:cs typeface="+mn-cs"/>
              </a:defRPr>
            </a:lvl2pPr>
            <a:lvl3pPr marL="1028151" algn="l" defTabSz="1028151" rtl="0" eaLnBrk="1" latinLnBrk="0" hangingPunct="1">
              <a:defRPr sz="2024" kern="1200">
                <a:solidFill>
                  <a:schemeClr val="tx1"/>
                </a:solidFill>
                <a:latin typeface="+mn-lt"/>
                <a:ea typeface="+mn-ea"/>
                <a:cs typeface="+mn-cs"/>
              </a:defRPr>
            </a:lvl3pPr>
            <a:lvl4pPr marL="1542227" algn="l" defTabSz="1028151" rtl="0" eaLnBrk="1" latinLnBrk="0" hangingPunct="1">
              <a:defRPr sz="2024" kern="1200">
                <a:solidFill>
                  <a:schemeClr val="tx1"/>
                </a:solidFill>
                <a:latin typeface="+mn-lt"/>
                <a:ea typeface="+mn-ea"/>
                <a:cs typeface="+mn-cs"/>
              </a:defRPr>
            </a:lvl4pPr>
            <a:lvl5pPr marL="2056303" algn="l" defTabSz="1028151" rtl="0" eaLnBrk="1" latinLnBrk="0" hangingPunct="1">
              <a:defRPr sz="2024" kern="1200">
                <a:solidFill>
                  <a:schemeClr val="tx1"/>
                </a:solidFill>
                <a:latin typeface="+mn-lt"/>
                <a:ea typeface="+mn-ea"/>
                <a:cs typeface="+mn-cs"/>
              </a:defRPr>
            </a:lvl5pPr>
            <a:lvl6pPr marL="2570378" algn="l" defTabSz="1028151" rtl="0" eaLnBrk="1" latinLnBrk="0" hangingPunct="1">
              <a:defRPr sz="2024" kern="1200">
                <a:solidFill>
                  <a:schemeClr val="tx1"/>
                </a:solidFill>
                <a:latin typeface="+mn-lt"/>
                <a:ea typeface="+mn-ea"/>
                <a:cs typeface="+mn-cs"/>
              </a:defRPr>
            </a:lvl6pPr>
            <a:lvl7pPr marL="3084454" algn="l" defTabSz="1028151" rtl="0" eaLnBrk="1" latinLnBrk="0" hangingPunct="1">
              <a:defRPr sz="2024" kern="1200">
                <a:solidFill>
                  <a:schemeClr val="tx1"/>
                </a:solidFill>
                <a:latin typeface="+mn-lt"/>
                <a:ea typeface="+mn-ea"/>
                <a:cs typeface="+mn-cs"/>
              </a:defRPr>
            </a:lvl7pPr>
            <a:lvl8pPr marL="3598530" algn="l" defTabSz="1028151" rtl="0" eaLnBrk="1" latinLnBrk="0" hangingPunct="1">
              <a:defRPr sz="2024" kern="1200">
                <a:solidFill>
                  <a:schemeClr val="tx1"/>
                </a:solidFill>
                <a:latin typeface="+mn-lt"/>
                <a:ea typeface="+mn-ea"/>
                <a:cs typeface="+mn-cs"/>
              </a:defRPr>
            </a:lvl8pPr>
            <a:lvl9pPr marL="4112605" algn="l" defTabSz="1028151" rtl="0" eaLnBrk="1" latinLnBrk="0" hangingPunct="1">
              <a:defRPr sz="2024" kern="1200">
                <a:solidFill>
                  <a:schemeClr val="tx1"/>
                </a:solidFill>
                <a:latin typeface="+mn-lt"/>
                <a:ea typeface="+mn-ea"/>
                <a:cs typeface="+mn-cs"/>
              </a:defRPr>
            </a:lvl9pPr>
          </a:lstStyle>
          <a:p>
            <a:r>
              <a:rPr lang="en-US" sz="3167" dirty="0">
                <a:solidFill>
                  <a:schemeClr val="bg1"/>
                </a:solidFill>
              </a:rPr>
              <a:t>Breakout Session 2</a:t>
            </a:r>
          </a:p>
        </p:txBody>
      </p:sp>
      <p:sp>
        <p:nvSpPr>
          <p:cNvPr id="5" name="Subtitle 2">
            <a:extLst>
              <a:ext uri="{FF2B5EF4-FFF2-40B4-BE49-F238E27FC236}">
                <a16:creationId xmlns:a16="http://schemas.microsoft.com/office/drawing/2014/main" id="{5EE8EF7A-332C-0297-FE77-FBB1BEAA6EED}"/>
              </a:ext>
            </a:extLst>
          </p:cNvPr>
          <p:cNvSpPr txBox="1">
            <a:spLocks/>
          </p:cNvSpPr>
          <p:nvPr/>
        </p:nvSpPr>
        <p:spPr>
          <a:xfrm>
            <a:off x="878101" y="3989030"/>
            <a:ext cx="6427108" cy="354034"/>
          </a:xfrm>
          <a:prstGeom prst="rect">
            <a:avLst/>
          </a:prstGeom>
        </p:spPr>
        <p:txBody>
          <a:bodyPr vert="horz" lIns="80433" tIns="40216" rIns="80433" bIns="40216" rtlCol="0">
            <a:noAutofit/>
          </a:bodyPr>
          <a:lstStyle>
            <a:defPPr>
              <a:defRPr lang="en-US"/>
            </a:defPPr>
            <a:lvl1pPr marL="0" indent="0" algn="l" defTabSz="1028151" rtl="0" eaLnBrk="1" latinLnBrk="0" hangingPunct="1">
              <a:lnSpc>
                <a:spcPct val="90000"/>
              </a:lnSpc>
              <a:spcBef>
                <a:spcPts val="1000"/>
              </a:spcBef>
              <a:buFont typeface="Arial" panose="020B0604020202020204" pitchFamily="34" charset="0"/>
              <a:buNone/>
              <a:defRPr sz="2024" b="0" i="0" kern="1200">
                <a:solidFill>
                  <a:schemeClr val="tx1"/>
                </a:solidFill>
                <a:latin typeface="+mn-lt"/>
                <a:ea typeface="+mn-ea"/>
                <a:cs typeface="+mn-cs"/>
              </a:defRPr>
            </a:lvl1pPr>
            <a:lvl2pPr marL="514076"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2pPr>
            <a:lvl3pPr marL="1028151"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3pPr>
            <a:lvl4pPr marL="1542227"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4pPr>
            <a:lvl5pPr marL="2056303"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5pPr>
            <a:lvl6pPr marL="2570378"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6pPr>
            <a:lvl7pPr marL="3084454"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7pPr>
            <a:lvl8pPr marL="3598530"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8pPr>
            <a:lvl9pPr marL="4112605"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9pPr>
          </a:lstStyle>
          <a:p>
            <a:pPr marL="0" marR="0" lvl="0" indent="0" algn="l" defTabSz="904362" rtl="0" eaLnBrk="1" fontAlgn="auto" latinLnBrk="0" hangingPunct="1">
              <a:lnSpc>
                <a:spcPct val="90000"/>
              </a:lnSpc>
              <a:spcBef>
                <a:spcPts val="880"/>
              </a:spcBef>
              <a:spcAft>
                <a:spcPts val="0"/>
              </a:spcAft>
              <a:buClrTx/>
              <a:buSzTx/>
              <a:buFont typeface="Arial" panose="020B0604020202020204" pitchFamily="34" charset="0"/>
              <a:buNone/>
              <a:tabLst/>
              <a:defRPr/>
            </a:pPr>
            <a:r>
              <a:rPr kumimoji="0" lang="en-US" sz="2714" b="0" i="0" u="none" strike="noStrike" kern="1200" cap="none" spc="0" normalizeH="0" baseline="0" noProof="0" dirty="0">
                <a:ln>
                  <a:noFill/>
                </a:ln>
                <a:solidFill>
                  <a:prstClr val="white"/>
                </a:solidFill>
                <a:effectLst/>
                <a:uLnTx/>
                <a:uFillTx/>
                <a:latin typeface="Calibri" panose="020F0502020204030204"/>
                <a:ea typeface="+mn-ea"/>
                <a:cs typeface="+mn-cs"/>
              </a:rPr>
              <a:t>Colin Stokes and Tom Shrive, </a:t>
            </a:r>
            <a:r>
              <a:rPr kumimoji="0" lang="en-US" sz="2714" b="0" i="0" u="none" strike="noStrike" kern="1200" cap="none" spc="0" normalizeH="0" baseline="0" noProof="0" dirty="0" err="1">
                <a:ln>
                  <a:noFill/>
                </a:ln>
                <a:solidFill>
                  <a:prstClr val="white"/>
                </a:solidFill>
                <a:effectLst/>
                <a:uLnTx/>
                <a:uFillTx/>
                <a:latin typeface="Calibri" panose="020F0502020204030204"/>
                <a:ea typeface="+mn-ea"/>
                <a:cs typeface="+mn-cs"/>
              </a:rPr>
              <a:t>Adiuvo</a:t>
            </a:r>
            <a:endParaRPr kumimoji="0" lang="en-US" sz="271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4">
            <a:extLst>
              <a:ext uri="{FF2B5EF4-FFF2-40B4-BE49-F238E27FC236}">
                <a16:creationId xmlns:a16="http://schemas.microsoft.com/office/drawing/2014/main" id="{B54E1802-DC80-1E2F-B36B-154FE0080E1C}"/>
              </a:ext>
            </a:extLst>
          </p:cNvPr>
          <p:cNvSpPr txBox="1">
            <a:spLocks/>
          </p:cNvSpPr>
          <p:nvPr/>
        </p:nvSpPr>
        <p:spPr>
          <a:xfrm>
            <a:off x="7468774" y="4669792"/>
            <a:ext cx="3985348" cy="1246099"/>
          </a:xfrm>
          <a:prstGeom prst="rect">
            <a:avLst/>
          </a:prstGeom>
        </p:spPr>
        <p:txBody>
          <a:bodyPr/>
          <a:lstStyle>
            <a:lvl1pPr algn="l" defTabSz="914400" rtl="0" eaLnBrk="1" latinLnBrk="0" hangingPunct="1">
              <a:lnSpc>
                <a:spcPct val="90000"/>
              </a:lnSpc>
              <a:spcBef>
                <a:spcPct val="0"/>
              </a:spcBef>
              <a:buNone/>
              <a:defRPr sz="4400" b="1" i="0" kern="1200">
                <a:solidFill>
                  <a:schemeClr val="bg1"/>
                </a:solidFill>
                <a:latin typeface="Plus Jakarta Sans" pitchFamily="2" charset="77"/>
                <a:ea typeface="+mj-ea"/>
                <a:cs typeface="Plus Jakarta Sans" pitchFamily="2" charset="77"/>
              </a:defRPr>
            </a:lvl1pPr>
          </a:lstStyle>
          <a:p>
            <a:pPr marL="0" marR="0" lvl="0" indent="0" algn="l" defTabSz="804306" rtl="0" eaLnBrk="1" fontAlgn="auto" latinLnBrk="0" hangingPunct="1">
              <a:lnSpc>
                <a:spcPct val="90000"/>
              </a:lnSpc>
              <a:spcBef>
                <a:spcPct val="0"/>
              </a:spcBef>
              <a:spcAft>
                <a:spcPts val="0"/>
              </a:spcAft>
              <a:buClrTx/>
              <a:buSzTx/>
              <a:buFontTx/>
              <a:buNone/>
              <a:tabLst/>
              <a:defRPr/>
            </a:pPr>
            <a:r>
              <a:rPr kumimoji="0" lang="en-GB" sz="3870" b="1" i="0" u="none" strike="noStrike" kern="1200" cap="none" spc="0" normalizeH="0" baseline="0" noProof="0" dirty="0">
                <a:ln>
                  <a:noFill/>
                </a:ln>
                <a:solidFill>
                  <a:srgbClr val="00A08D"/>
                </a:solidFill>
                <a:effectLst/>
                <a:uLnTx/>
                <a:uFillTx/>
                <a:latin typeface="Plus Jakarta Sans" pitchFamily="2" charset="77"/>
                <a:ea typeface="+mj-ea"/>
                <a:cs typeface="Plus Jakarta Sans" pitchFamily="2" charset="77"/>
              </a:rPr>
              <a:t>Integrate </a:t>
            </a:r>
          </a:p>
          <a:p>
            <a:pPr marL="0" marR="0" lvl="0" indent="0" algn="l" defTabSz="804306" rtl="0" eaLnBrk="1" fontAlgn="auto" latinLnBrk="0" hangingPunct="1">
              <a:lnSpc>
                <a:spcPct val="90000"/>
              </a:lnSpc>
              <a:spcBef>
                <a:spcPct val="0"/>
              </a:spcBef>
              <a:spcAft>
                <a:spcPts val="0"/>
              </a:spcAft>
              <a:buClrTx/>
              <a:buSzTx/>
              <a:buFontTx/>
              <a:buNone/>
              <a:tabLst/>
              <a:defRPr/>
            </a:pPr>
            <a:r>
              <a:rPr kumimoji="0" lang="en-GB" sz="3870" b="1" i="0" u="none" strike="noStrike" kern="1200" cap="none" spc="0" normalizeH="0" baseline="0" noProof="0" dirty="0">
                <a:ln>
                  <a:noFill/>
                </a:ln>
                <a:solidFill>
                  <a:prstClr val="white"/>
                </a:solidFill>
                <a:effectLst/>
                <a:uLnTx/>
                <a:uFillTx/>
                <a:latin typeface="Plus Jakarta Sans" pitchFamily="2" charset="77"/>
                <a:ea typeface="+mj-ea"/>
                <a:cs typeface="Plus Jakarta Sans" pitchFamily="2" charset="77"/>
              </a:rPr>
              <a:t>Breakout Room</a:t>
            </a:r>
          </a:p>
        </p:txBody>
      </p:sp>
    </p:spTree>
    <p:extLst>
      <p:ext uri="{BB962C8B-B14F-4D97-AF65-F5344CB8AC3E}">
        <p14:creationId xmlns:p14="http://schemas.microsoft.com/office/powerpoint/2010/main" val="151625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9" name="Picture 8" descr="A person wearing headphones sitting in front of a computer&#10;&#10;Description automatically generated">
            <a:extLst>
              <a:ext uri="{FF2B5EF4-FFF2-40B4-BE49-F238E27FC236}">
                <a16:creationId xmlns:a16="http://schemas.microsoft.com/office/drawing/2014/main" id="{7157A6A3-B61A-DC22-5A06-EF5A68FC25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7030" y="2199704"/>
            <a:ext cx="3448640" cy="2191497"/>
          </a:xfrm>
          <a:prstGeom prst="rect">
            <a:avLst/>
          </a:prstGeom>
        </p:spPr>
      </p:pic>
      <p:sp>
        <p:nvSpPr>
          <p:cNvPr id="200" name="Google Shape;200;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a:latin typeface="Montserrat"/>
                <a:sym typeface="Montserrat"/>
              </a:rPr>
              <a:t>WHAT AI CAN DO...</a:t>
            </a:r>
            <a:endParaRPr lang="en-US"/>
          </a:p>
        </p:txBody>
      </p:sp>
      <p:sp>
        <p:nvSpPr>
          <p:cNvPr id="2" name="Rectangle 1">
            <a:extLst>
              <a:ext uri="{FF2B5EF4-FFF2-40B4-BE49-F238E27FC236}">
                <a16:creationId xmlns:a16="http://schemas.microsoft.com/office/drawing/2014/main" id="{7EBF54AD-70A2-F325-EAD0-473F97F93FEA}"/>
              </a:ext>
            </a:extLst>
          </p:cNvPr>
          <p:cNvSpPr/>
          <p:nvPr/>
        </p:nvSpPr>
        <p:spPr>
          <a:xfrm>
            <a:off x="706236" y="4109702"/>
            <a:ext cx="3372092" cy="1003652"/>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Make Predictions </a:t>
            </a:r>
            <a:br>
              <a:rPr kumimoji="0" lang="en-US" sz="1800" b="0" i="0" u="none" strike="noStrike" kern="1200" cap="none" spc="0" normalizeH="0" baseline="0" noProof="0">
                <a:ln>
                  <a:noFill/>
                </a:ln>
                <a:solidFill>
                  <a:prstClr val="white"/>
                </a:solidFill>
                <a:effectLst/>
                <a:uLnTx/>
                <a:uFillTx/>
                <a:latin typeface="Raleway"/>
                <a:ea typeface="+mn-ea"/>
                <a:cs typeface="+mn-cs"/>
              </a:rPr>
            </a:br>
            <a:r>
              <a:rPr kumimoji="0" lang="en-US" sz="1800" b="0" i="0" u="none" strike="noStrike" kern="1200" cap="none" spc="0" normalizeH="0" baseline="0" noProof="0">
                <a:ln>
                  <a:noFill/>
                </a:ln>
                <a:solidFill>
                  <a:prstClr val="white"/>
                </a:solidFill>
                <a:effectLst/>
                <a:uLnTx/>
                <a:uFillTx/>
                <a:latin typeface="Raleway"/>
                <a:ea typeface="+mn-ea"/>
                <a:cs typeface="+mn-cs"/>
              </a:rPr>
              <a:t>(Predictive AI)</a:t>
            </a:r>
          </a:p>
        </p:txBody>
      </p:sp>
      <p:sp>
        <p:nvSpPr>
          <p:cNvPr id="4" name="Rectangle 3">
            <a:extLst>
              <a:ext uri="{FF2B5EF4-FFF2-40B4-BE49-F238E27FC236}">
                <a16:creationId xmlns:a16="http://schemas.microsoft.com/office/drawing/2014/main" id="{5B752129-3A2B-0F39-556D-47537C07814A}"/>
              </a:ext>
            </a:extLst>
          </p:cNvPr>
          <p:cNvSpPr/>
          <p:nvPr/>
        </p:nvSpPr>
        <p:spPr>
          <a:xfrm>
            <a:off x="4407647" y="4108834"/>
            <a:ext cx="3444966" cy="1002077"/>
          </a:xfrm>
          <a:prstGeom prst="rect">
            <a:avLst/>
          </a:prstGeom>
          <a:solidFill>
            <a:srgbClr val="59A8A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Generate content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(Generative AI)</a:t>
            </a:r>
          </a:p>
        </p:txBody>
      </p:sp>
      <p:pic>
        <p:nvPicPr>
          <p:cNvPr id="5" name="Picture 4" descr="A person standing in front of a chalkboard&#10;&#10;Description automatically generated">
            <a:extLst>
              <a:ext uri="{FF2B5EF4-FFF2-40B4-BE49-F238E27FC236}">
                <a16:creationId xmlns:a16="http://schemas.microsoft.com/office/drawing/2014/main" id="{E73AD08D-7AE7-0BCD-2B0E-0738906677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384" y="2198076"/>
            <a:ext cx="3377712" cy="1912327"/>
          </a:xfrm>
          <a:prstGeom prst="rect">
            <a:avLst/>
          </a:prstGeom>
        </p:spPr>
      </p:pic>
      <p:pic>
        <p:nvPicPr>
          <p:cNvPr id="10" name="Picture 9" descr="A person in a suit&#10;&#10;Description automatically generated">
            <a:extLst>
              <a:ext uri="{FF2B5EF4-FFF2-40B4-BE49-F238E27FC236}">
                <a16:creationId xmlns:a16="http://schemas.microsoft.com/office/drawing/2014/main" id="{36283890-9BB8-E44D-0072-2D5BA3C5AE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6330" y="2209688"/>
            <a:ext cx="3338660" cy="1975141"/>
          </a:xfrm>
          <a:prstGeom prst="rect">
            <a:avLst/>
          </a:prstGeom>
        </p:spPr>
      </p:pic>
      <p:sp>
        <p:nvSpPr>
          <p:cNvPr id="3" name="Rectangle 2">
            <a:extLst>
              <a:ext uri="{FF2B5EF4-FFF2-40B4-BE49-F238E27FC236}">
                <a16:creationId xmlns:a16="http://schemas.microsoft.com/office/drawing/2014/main" id="{541C72C4-5617-77A4-1DF6-4322A3B15EE3}"/>
              </a:ext>
            </a:extLst>
          </p:cNvPr>
          <p:cNvSpPr/>
          <p:nvPr/>
        </p:nvSpPr>
        <p:spPr>
          <a:xfrm>
            <a:off x="8151580" y="4108099"/>
            <a:ext cx="3328724" cy="997715"/>
          </a:xfrm>
          <a:prstGeom prst="rect">
            <a:avLst/>
          </a:prstGeom>
          <a:solidFill>
            <a:srgbClr val="FFC56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aleway"/>
                <a:ea typeface="+mn-ea"/>
                <a:cs typeface="+mn-cs"/>
              </a:rPr>
              <a:t>Make effective decisions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aleway"/>
                <a:ea typeface="+mn-ea"/>
                <a:cs typeface="+mn-cs"/>
              </a:rPr>
              <a:t>(Reasoning AI)*</a:t>
            </a:r>
          </a:p>
        </p:txBody>
      </p:sp>
    </p:spTree>
    <p:extLst>
      <p:ext uri="{BB962C8B-B14F-4D97-AF65-F5344CB8AC3E}">
        <p14:creationId xmlns:p14="http://schemas.microsoft.com/office/powerpoint/2010/main" val="215296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6" name="Rectangle 5">
            <a:extLst>
              <a:ext uri="{FF2B5EF4-FFF2-40B4-BE49-F238E27FC236}">
                <a16:creationId xmlns:a16="http://schemas.microsoft.com/office/drawing/2014/main" id="{A4E93DA2-EA2D-9DED-0D9F-DB0F977F7FE2}"/>
              </a:ext>
            </a:extLst>
          </p:cNvPr>
          <p:cNvSpPr/>
          <p:nvPr/>
        </p:nvSpPr>
        <p:spPr>
          <a:xfrm>
            <a:off x="6095418" y="1575329"/>
            <a:ext cx="4686342" cy="4012277"/>
          </a:xfrm>
          <a:prstGeom prst="rect">
            <a:avLst/>
          </a:prstGeom>
          <a:solidFill>
            <a:srgbClr val="F2463D">
              <a:alpha val="8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aleway"/>
              <a:ea typeface="+mn-ea"/>
              <a:cs typeface="+mn-cs"/>
            </a:endParaRPr>
          </a:p>
        </p:txBody>
      </p:sp>
      <p:sp>
        <p:nvSpPr>
          <p:cNvPr id="5" name="Rectangle 4">
            <a:extLst>
              <a:ext uri="{FF2B5EF4-FFF2-40B4-BE49-F238E27FC236}">
                <a16:creationId xmlns:a16="http://schemas.microsoft.com/office/drawing/2014/main" id="{B927282C-3E61-9BDC-FBEB-3BD49B34F568}"/>
              </a:ext>
            </a:extLst>
          </p:cNvPr>
          <p:cNvSpPr/>
          <p:nvPr/>
        </p:nvSpPr>
        <p:spPr>
          <a:xfrm>
            <a:off x="1412050" y="1575330"/>
            <a:ext cx="4686342" cy="4018138"/>
          </a:xfrm>
          <a:prstGeom prst="rect">
            <a:avLst/>
          </a:prstGeom>
          <a:solidFill>
            <a:srgbClr val="5AA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aleway"/>
              <a:ea typeface="+mn-ea"/>
              <a:cs typeface="+mn-cs"/>
            </a:endParaRPr>
          </a:p>
        </p:txBody>
      </p:sp>
      <p:sp>
        <p:nvSpPr>
          <p:cNvPr id="200" name="Google Shape;200;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900" b="1" dirty="0">
                <a:latin typeface="Montserrat"/>
                <a:sym typeface="Montserrat"/>
              </a:rPr>
              <a:t>Reasoning AI</a:t>
            </a:r>
            <a:endParaRPr lang="en" sz="1900" dirty="0">
              <a:latin typeface="Montserrat"/>
              <a:sym typeface="Montserrat"/>
            </a:endParaRPr>
          </a:p>
          <a:p>
            <a:endParaRPr lang="en" sz="1850" b="1">
              <a:latin typeface="Montserrat"/>
            </a:endParaRPr>
          </a:p>
        </p:txBody>
      </p:sp>
      <p:sp>
        <p:nvSpPr>
          <p:cNvPr id="3" name="TextBox 2">
            <a:extLst>
              <a:ext uri="{FF2B5EF4-FFF2-40B4-BE49-F238E27FC236}">
                <a16:creationId xmlns:a16="http://schemas.microsoft.com/office/drawing/2014/main" id="{6A55B38B-86E5-568B-8D60-954F96F47BBF}"/>
              </a:ext>
            </a:extLst>
          </p:cNvPr>
          <p:cNvSpPr txBox="1"/>
          <p:nvPr/>
        </p:nvSpPr>
        <p:spPr>
          <a:xfrm>
            <a:off x="6280875" y="2771184"/>
            <a:ext cx="4313073"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aleway"/>
                <a:ea typeface="+mn-ea"/>
                <a:cs typeface="+mn-cs"/>
              </a:rPr>
              <a:t>AI struggles at deductive reasoning</a:t>
            </a:r>
            <a:endParaRPr kumimoji="0" lang="en-US" sz="1800" b="0" i="0" u="none" strike="noStrike" kern="1200" cap="none" spc="0" normalizeH="0" baseline="0" noProof="0" dirty="0">
              <a:ln>
                <a:noFill/>
              </a:ln>
              <a:solidFill>
                <a:prstClr val="black"/>
              </a:solidFill>
              <a:effectLst/>
              <a:uLnTx/>
              <a:uFillTx/>
              <a:latin typeface="Raleway"/>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aleway"/>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aleway"/>
              <a:ea typeface="+mn-lt"/>
              <a:cs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aleway"/>
              <a:ea typeface="+mn-ea"/>
              <a:cs typeface="+mn-cs"/>
            </a:endParaRPr>
          </a:p>
        </p:txBody>
      </p:sp>
      <p:sp>
        <p:nvSpPr>
          <p:cNvPr id="4" name="TextBox 3">
            <a:extLst>
              <a:ext uri="{FF2B5EF4-FFF2-40B4-BE49-F238E27FC236}">
                <a16:creationId xmlns:a16="http://schemas.microsoft.com/office/drawing/2014/main" id="{63068E5E-BA02-7A84-76F2-C4AA34A6C133}"/>
              </a:ext>
            </a:extLst>
          </p:cNvPr>
          <p:cNvSpPr txBox="1"/>
          <p:nvPr/>
        </p:nvSpPr>
        <p:spPr>
          <a:xfrm>
            <a:off x="2089874" y="2771182"/>
            <a:ext cx="4313073"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aleway"/>
                <a:ea typeface="+mn-ea"/>
                <a:cs typeface="+mn-cs"/>
              </a:rPr>
              <a:t>AI excels at inductive reasoning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a:noFill/>
                </a:ln>
                <a:solidFill>
                  <a:prstClr val="black"/>
                </a:solidFill>
                <a:effectLst/>
                <a:uLnTx/>
                <a:uFillTx/>
                <a:latin typeface="Raleway"/>
                <a:ea typeface="+mn-lt"/>
                <a:cs typeface="+mn-lt"/>
              </a:rPr>
            </a:br>
            <a:br>
              <a:rPr kumimoji="0" lang="en-US" sz="1600" b="1" i="0" u="none" strike="noStrike" kern="1200" cap="none" spc="0" normalizeH="0" baseline="0" noProof="0" dirty="0">
                <a:ln>
                  <a:noFill/>
                </a:ln>
                <a:solidFill>
                  <a:prstClr val="black"/>
                </a:solidFill>
                <a:effectLst/>
                <a:uLnTx/>
                <a:uFillTx/>
                <a:latin typeface="Raleway"/>
                <a:ea typeface="+mn-lt"/>
                <a:cs typeface="+mn-lt"/>
              </a:rPr>
            </a:br>
            <a:endParaRPr kumimoji="0" lang="en-US" sz="1600" b="1" i="0" u="none" strike="noStrike" kern="1200" cap="none" spc="0" normalizeH="0" baseline="0" noProof="0" dirty="0">
              <a:ln>
                <a:noFill/>
              </a:ln>
              <a:solidFill>
                <a:prstClr val="black"/>
              </a:solidFill>
              <a:effectLst/>
              <a:uLnTx/>
              <a:uFillTx/>
              <a:latin typeface="Raleway"/>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aleway"/>
              <a:ea typeface="+mn-ea"/>
              <a:cs typeface="+mn-cs"/>
            </a:endParaRPr>
          </a:p>
        </p:txBody>
      </p:sp>
      <p:pic>
        <p:nvPicPr>
          <p:cNvPr id="7" name="Graphic 6" descr="Eye with solid fill">
            <a:extLst>
              <a:ext uri="{FF2B5EF4-FFF2-40B4-BE49-F238E27FC236}">
                <a16:creationId xmlns:a16="http://schemas.microsoft.com/office/drawing/2014/main" id="{3F32B1B7-F15C-E9C5-83B0-1557A41F44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8000" y="1576754"/>
            <a:ext cx="1307123" cy="1307123"/>
          </a:xfrm>
          <a:prstGeom prst="rect">
            <a:avLst/>
          </a:prstGeom>
        </p:spPr>
      </p:pic>
      <p:pic>
        <p:nvPicPr>
          <p:cNvPr id="10" name="Graphic 9" descr="Abacus with solid fill">
            <a:extLst>
              <a:ext uri="{FF2B5EF4-FFF2-40B4-BE49-F238E27FC236}">
                <a16:creationId xmlns:a16="http://schemas.microsoft.com/office/drawing/2014/main" id="{F1E69E21-5D38-4666-551F-15433C6464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7553" y="1717431"/>
            <a:ext cx="914400" cy="914400"/>
          </a:xfrm>
          <a:prstGeom prst="rect">
            <a:avLst/>
          </a:prstGeom>
        </p:spPr>
      </p:pic>
      <p:sp>
        <p:nvSpPr>
          <p:cNvPr id="13" name="TextBox 12">
            <a:extLst>
              <a:ext uri="{FF2B5EF4-FFF2-40B4-BE49-F238E27FC236}">
                <a16:creationId xmlns:a16="http://schemas.microsoft.com/office/drawing/2014/main" id="{8DCA80D2-9B38-2F81-81EF-FA664EE61FF1}"/>
              </a:ext>
            </a:extLst>
          </p:cNvPr>
          <p:cNvSpPr txBox="1"/>
          <p:nvPr/>
        </p:nvSpPr>
        <p:spPr>
          <a:xfrm>
            <a:off x="1611607" y="3633196"/>
            <a:ext cx="11308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aleway"/>
                <a:ea typeface="+mn-ea"/>
                <a:cs typeface="+mn-cs"/>
              </a:rPr>
              <a:t>Sara is mortal</a:t>
            </a:r>
          </a:p>
        </p:txBody>
      </p:sp>
      <p:sp>
        <p:nvSpPr>
          <p:cNvPr id="14" name="TextBox 13">
            <a:extLst>
              <a:ext uri="{FF2B5EF4-FFF2-40B4-BE49-F238E27FC236}">
                <a16:creationId xmlns:a16="http://schemas.microsoft.com/office/drawing/2014/main" id="{7C0320A4-DC16-D25F-8D25-6E66D3F5E6EF}"/>
              </a:ext>
            </a:extLst>
          </p:cNvPr>
          <p:cNvSpPr txBox="1"/>
          <p:nvPr/>
        </p:nvSpPr>
        <p:spPr>
          <a:xfrm>
            <a:off x="2660821" y="3633195"/>
            <a:ext cx="108980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aleway"/>
                <a:ea typeface="+mn-ea"/>
                <a:cs typeface="+mn-cs"/>
              </a:rPr>
              <a:t>Peter is mortal</a:t>
            </a:r>
          </a:p>
        </p:txBody>
      </p:sp>
      <p:sp>
        <p:nvSpPr>
          <p:cNvPr id="15" name="TextBox 14">
            <a:extLst>
              <a:ext uri="{FF2B5EF4-FFF2-40B4-BE49-F238E27FC236}">
                <a16:creationId xmlns:a16="http://schemas.microsoft.com/office/drawing/2014/main" id="{49FFD921-3A4D-A063-1A0B-D7270607C8DA}"/>
              </a:ext>
            </a:extLst>
          </p:cNvPr>
          <p:cNvSpPr txBox="1"/>
          <p:nvPr/>
        </p:nvSpPr>
        <p:spPr>
          <a:xfrm>
            <a:off x="3798322" y="3645008"/>
            <a:ext cx="11308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aleway"/>
                <a:ea typeface="+mn-ea"/>
                <a:cs typeface="+mn-cs"/>
              </a:rPr>
              <a:t>John is mortal </a:t>
            </a:r>
          </a:p>
        </p:txBody>
      </p:sp>
      <p:sp>
        <p:nvSpPr>
          <p:cNvPr id="16" name="TextBox 15">
            <a:extLst>
              <a:ext uri="{FF2B5EF4-FFF2-40B4-BE49-F238E27FC236}">
                <a16:creationId xmlns:a16="http://schemas.microsoft.com/office/drawing/2014/main" id="{4E46B75A-94B9-7452-B88F-7D0B1F80B056}"/>
              </a:ext>
            </a:extLst>
          </p:cNvPr>
          <p:cNvSpPr txBox="1"/>
          <p:nvPr/>
        </p:nvSpPr>
        <p:spPr>
          <a:xfrm>
            <a:off x="6599772" y="3633194"/>
            <a:ext cx="168182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aleway"/>
                <a:ea typeface="+mn-ea"/>
                <a:cs typeface="+mn-cs"/>
              </a:rPr>
              <a:t>People </a:t>
            </a:r>
            <a:br>
              <a:rPr kumimoji="0" lang="en-US" sz="1400" b="0" i="0" u="none" strike="noStrike" kern="1200" cap="none" spc="0" normalizeH="0" baseline="0" noProof="0" dirty="0">
                <a:ln>
                  <a:noFill/>
                </a:ln>
                <a:solidFill>
                  <a:prstClr val="black"/>
                </a:solidFill>
                <a:effectLst/>
                <a:uLnTx/>
                <a:uFillTx/>
                <a:latin typeface="Raleway"/>
                <a:ea typeface="+mn-ea"/>
                <a:cs typeface="+mn-cs"/>
              </a:rPr>
            </a:br>
            <a:r>
              <a:rPr kumimoji="0" lang="en-US" sz="1400" b="0" i="0" u="none" strike="noStrike" kern="1200" cap="none" spc="0" normalizeH="0" baseline="0" noProof="0">
                <a:ln>
                  <a:noFill/>
                </a:ln>
                <a:solidFill>
                  <a:prstClr val="black"/>
                </a:solidFill>
                <a:effectLst/>
                <a:uLnTx/>
                <a:uFillTx/>
                <a:latin typeface="Raleway"/>
                <a:ea typeface="+mn-ea"/>
                <a:cs typeface="+mn-cs"/>
              </a:rPr>
              <a:t>are </a:t>
            </a:r>
            <a:br>
              <a:rPr kumimoji="0" lang="en-US" sz="1400" b="0" i="0" u="none" strike="noStrike" kern="1200" cap="none" spc="0" normalizeH="0" baseline="0" noProof="0" dirty="0">
                <a:ln>
                  <a:noFill/>
                </a:ln>
                <a:solidFill>
                  <a:prstClr val="black"/>
                </a:solidFill>
                <a:effectLst/>
                <a:uLnTx/>
                <a:uFillTx/>
                <a:latin typeface="Raleway"/>
                <a:ea typeface="+mn-ea"/>
                <a:cs typeface="+mn-cs"/>
              </a:rPr>
            </a:br>
            <a:r>
              <a:rPr kumimoji="0" lang="en-US" sz="1400" b="0" i="0" u="none" strike="noStrike" kern="1200" cap="none" spc="0" normalizeH="0" baseline="0" noProof="0">
                <a:ln>
                  <a:noFill/>
                </a:ln>
                <a:solidFill>
                  <a:prstClr val="black"/>
                </a:solidFill>
                <a:effectLst/>
                <a:uLnTx/>
                <a:uFillTx/>
                <a:latin typeface="Raleway"/>
                <a:ea typeface="+mn-ea"/>
                <a:cs typeface="+mn-cs"/>
              </a:rPr>
              <a:t>mortal</a:t>
            </a:r>
          </a:p>
        </p:txBody>
      </p:sp>
      <p:sp>
        <p:nvSpPr>
          <p:cNvPr id="17" name="TextBox 16">
            <a:extLst>
              <a:ext uri="{FF2B5EF4-FFF2-40B4-BE49-F238E27FC236}">
                <a16:creationId xmlns:a16="http://schemas.microsoft.com/office/drawing/2014/main" id="{32F729C1-E30B-D54E-8640-FAAFD6E4D6F9}"/>
              </a:ext>
            </a:extLst>
          </p:cNvPr>
          <p:cNvSpPr txBox="1"/>
          <p:nvPr/>
        </p:nvSpPr>
        <p:spPr>
          <a:xfrm>
            <a:off x="4882341" y="3580439"/>
            <a:ext cx="100774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aleway"/>
                <a:ea typeface="+mn-ea"/>
                <a:cs typeface="+mn-cs"/>
              </a:rPr>
              <a:t>People might be mortal</a:t>
            </a:r>
          </a:p>
        </p:txBody>
      </p:sp>
      <p:sp>
        <p:nvSpPr>
          <p:cNvPr id="18" name="TextBox 17">
            <a:extLst>
              <a:ext uri="{FF2B5EF4-FFF2-40B4-BE49-F238E27FC236}">
                <a16:creationId xmlns:a16="http://schemas.microsoft.com/office/drawing/2014/main" id="{F871BB46-1117-6C30-EE53-73EE764AE73A}"/>
              </a:ext>
            </a:extLst>
          </p:cNvPr>
          <p:cNvSpPr txBox="1"/>
          <p:nvPr/>
        </p:nvSpPr>
        <p:spPr>
          <a:xfrm>
            <a:off x="8071017" y="3633193"/>
            <a:ext cx="168182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aleway"/>
                <a:ea typeface="+mn-ea"/>
                <a:cs typeface="+mn-cs"/>
              </a:rPr>
              <a:t>Colin </a:t>
            </a:r>
            <a:br>
              <a:rPr kumimoji="0" lang="en-US" sz="1400" b="0" i="0" u="none" strike="noStrike" kern="1200" cap="none" spc="0" normalizeH="0" baseline="0" noProof="0" dirty="0">
                <a:ln>
                  <a:noFill/>
                </a:ln>
                <a:solidFill>
                  <a:prstClr val="black"/>
                </a:solidFill>
                <a:effectLst/>
                <a:uLnTx/>
                <a:uFillTx/>
                <a:latin typeface="Raleway"/>
                <a:ea typeface="+mn-ea"/>
                <a:cs typeface="+mn-cs"/>
              </a:rPr>
            </a:br>
            <a:r>
              <a:rPr kumimoji="0" lang="en-US" sz="1400" b="0" i="0" u="none" strike="noStrike" kern="1200" cap="none" spc="0" normalizeH="0" baseline="0" noProof="0" dirty="0">
                <a:ln>
                  <a:noFill/>
                </a:ln>
                <a:solidFill>
                  <a:prstClr val="black"/>
                </a:solidFill>
                <a:effectLst/>
                <a:uLnTx/>
                <a:uFillTx/>
                <a:latin typeface="Raleway"/>
                <a:ea typeface="+mn-ea"/>
                <a:cs typeface="+mn-cs"/>
              </a:rPr>
              <a:t>is a </a:t>
            </a:r>
            <a:br>
              <a:rPr kumimoji="0" lang="en-US" sz="1400" b="0" i="0" u="none" strike="noStrike" kern="1200" cap="none" spc="0" normalizeH="0" baseline="0" noProof="0" dirty="0">
                <a:ln>
                  <a:noFill/>
                </a:ln>
                <a:solidFill>
                  <a:prstClr val="black"/>
                </a:solidFill>
                <a:effectLst/>
                <a:uLnTx/>
                <a:uFillTx/>
                <a:latin typeface="Raleway"/>
                <a:ea typeface="+mn-ea"/>
                <a:cs typeface="+mn-cs"/>
              </a:rPr>
            </a:br>
            <a:r>
              <a:rPr kumimoji="0" lang="en-US" sz="1400" b="0" i="0" u="none" strike="noStrike" kern="1200" cap="none" spc="0" normalizeH="0" baseline="0" noProof="0" dirty="0">
                <a:ln>
                  <a:noFill/>
                </a:ln>
                <a:solidFill>
                  <a:prstClr val="black"/>
                </a:solidFill>
                <a:effectLst/>
                <a:uLnTx/>
                <a:uFillTx/>
                <a:latin typeface="Raleway"/>
                <a:ea typeface="+mn-ea"/>
                <a:cs typeface="+mn-cs"/>
              </a:rPr>
              <a:t>person</a:t>
            </a:r>
          </a:p>
        </p:txBody>
      </p:sp>
      <p:sp>
        <p:nvSpPr>
          <p:cNvPr id="19" name="TextBox 18">
            <a:extLst>
              <a:ext uri="{FF2B5EF4-FFF2-40B4-BE49-F238E27FC236}">
                <a16:creationId xmlns:a16="http://schemas.microsoft.com/office/drawing/2014/main" id="{8E5CEA2C-E939-72DF-A65E-7976C47DA229}"/>
              </a:ext>
            </a:extLst>
          </p:cNvPr>
          <p:cNvSpPr txBox="1"/>
          <p:nvPr/>
        </p:nvSpPr>
        <p:spPr>
          <a:xfrm>
            <a:off x="9454339" y="3691807"/>
            <a:ext cx="16818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aleway"/>
                <a:ea typeface="+mn-ea"/>
                <a:cs typeface="+mn-cs"/>
              </a:rPr>
              <a:t>Colin </a:t>
            </a:r>
            <a:br>
              <a:rPr kumimoji="0" lang="en-US" sz="1400" b="0" i="0" u="none" strike="noStrike" kern="1200" cap="none" spc="0" normalizeH="0" baseline="0" noProof="0" dirty="0">
                <a:ln>
                  <a:noFill/>
                </a:ln>
                <a:solidFill>
                  <a:prstClr val="black"/>
                </a:solidFill>
                <a:effectLst/>
                <a:uLnTx/>
                <a:uFillTx/>
                <a:latin typeface="Raleway"/>
                <a:ea typeface="+mn-ea"/>
                <a:cs typeface="+mn-cs"/>
              </a:rPr>
            </a:br>
            <a:r>
              <a:rPr kumimoji="0" lang="en-US" sz="1400" b="0" i="0" u="none" strike="noStrike" kern="1200" cap="none" spc="0" normalizeH="0" baseline="0" noProof="0" dirty="0">
                <a:ln>
                  <a:noFill/>
                </a:ln>
                <a:solidFill>
                  <a:prstClr val="black"/>
                </a:solidFill>
                <a:effectLst/>
                <a:uLnTx/>
                <a:uFillTx/>
                <a:latin typeface="Raleway"/>
                <a:ea typeface="+mn-ea"/>
                <a:cs typeface="+mn-cs"/>
              </a:rPr>
              <a:t>is mortal</a:t>
            </a:r>
          </a:p>
        </p:txBody>
      </p:sp>
      <p:pic>
        <p:nvPicPr>
          <p:cNvPr id="20" name="Graphic 19" descr="Caret Left with solid fill">
            <a:extLst>
              <a:ext uri="{FF2B5EF4-FFF2-40B4-BE49-F238E27FC236}">
                <a16:creationId xmlns:a16="http://schemas.microsoft.com/office/drawing/2014/main" id="{472ADE21-23EF-CE2D-58AD-B2914DC312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4237893" y="3458308"/>
            <a:ext cx="914400" cy="914400"/>
          </a:xfrm>
          <a:prstGeom prst="rect">
            <a:avLst/>
          </a:prstGeom>
        </p:spPr>
      </p:pic>
      <p:pic>
        <p:nvPicPr>
          <p:cNvPr id="21" name="Graphic 20" descr="Caret Left with solid fill">
            <a:extLst>
              <a:ext uri="{FF2B5EF4-FFF2-40B4-BE49-F238E27FC236}">
                <a16:creationId xmlns:a16="http://schemas.microsoft.com/office/drawing/2014/main" id="{7E8855EA-BCD3-F765-1EDC-ABBE2A5D14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2057399" y="3458307"/>
            <a:ext cx="914400" cy="914400"/>
          </a:xfrm>
          <a:prstGeom prst="rect">
            <a:avLst/>
          </a:prstGeom>
        </p:spPr>
      </p:pic>
      <p:pic>
        <p:nvPicPr>
          <p:cNvPr id="22" name="Graphic 21" descr="Caret Left with solid fill">
            <a:extLst>
              <a:ext uri="{FF2B5EF4-FFF2-40B4-BE49-F238E27FC236}">
                <a16:creationId xmlns:a16="http://schemas.microsoft.com/office/drawing/2014/main" id="{FFC0B2F3-A44D-5A60-7D46-2D8BD2C83D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3206261" y="3458307"/>
            <a:ext cx="914400" cy="914400"/>
          </a:xfrm>
          <a:prstGeom prst="rect">
            <a:avLst/>
          </a:prstGeom>
        </p:spPr>
      </p:pic>
      <p:pic>
        <p:nvPicPr>
          <p:cNvPr id="24" name="Graphic 23" descr="Caret Left with solid fill">
            <a:extLst>
              <a:ext uri="{FF2B5EF4-FFF2-40B4-BE49-F238E27FC236}">
                <a16:creationId xmlns:a16="http://schemas.microsoft.com/office/drawing/2014/main" id="{4DCED6B8-7E68-9378-A38C-F3E8C390B9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7262445" y="3493476"/>
            <a:ext cx="914400" cy="914400"/>
          </a:xfrm>
          <a:prstGeom prst="rect">
            <a:avLst/>
          </a:prstGeom>
        </p:spPr>
      </p:pic>
      <p:pic>
        <p:nvPicPr>
          <p:cNvPr id="25" name="Graphic 24" descr="Caret Left with solid fill">
            <a:extLst>
              <a:ext uri="{FF2B5EF4-FFF2-40B4-BE49-F238E27FC236}">
                <a16:creationId xmlns:a16="http://schemas.microsoft.com/office/drawing/2014/main" id="{80D90A9D-F53C-E822-F9E7-18845BE808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8716107" y="3493476"/>
            <a:ext cx="914400" cy="914400"/>
          </a:xfrm>
          <a:prstGeom prst="rect">
            <a:avLst/>
          </a:prstGeom>
        </p:spPr>
      </p:pic>
      <p:sp>
        <p:nvSpPr>
          <p:cNvPr id="28" name="TextBox 27">
            <a:extLst>
              <a:ext uri="{FF2B5EF4-FFF2-40B4-BE49-F238E27FC236}">
                <a16:creationId xmlns:a16="http://schemas.microsoft.com/office/drawing/2014/main" id="{3B0660F1-69BA-1375-5CE0-14D33F00F31D}"/>
              </a:ext>
            </a:extLst>
          </p:cNvPr>
          <p:cNvSpPr txBox="1"/>
          <p:nvPr/>
        </p:nvSpPr>
        <p:spPr>
          <a:xfrm>
            <a:off x="5835609" y="3493647"/>
            <a:ext cx="1130139" cy="825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Raleway"/>
                <a:ea typeface="+mn-ea"/>
                <a:cs typeface="+mn-cs"/>
              </a:rPr>
              <a:t>IF</a:t>
            </a:r>
          </a:p>
        </p:txBody>
      </p:sp>
    </p:spTree>
    <p:extLst>
      <p:ext uri="{BB962C8B-B14F-4D97-AF65-F5344CB8AC3E}">
        <p14:creationId xmlns:p14="http://schemas.microsoft.com/office/powerpoint/2010/main" val="1452285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b="1">
                <a:latin typeface="Montserrat"/>
                <a:sym typeface="Montserrat"/>
              </a:rPr>
              <a:t>Reasoning AI</a:t>
            </a:r>
            <a:endParaRPr lang="en-US"/>
          </a:p>
        </p:txBody>
      </p:sp>
      <p:pic>
        <p:nvPicPr>
          <p:cNvPr id="3" name="Picture 2" descr="A screenshot of a computer&#10;&#10;Description automatically generated">
            <a:extLst>
              <a:ext uri="{FF2B5EF4-FFF2-40B4-BE49-F238E27FC236}">
                <a16:creationId xmlns:a16="http://schemas.microsoft.com/office/drawing/2014/main" id="{5583D384-75A6-6F04-5648-2AA2E73806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272" y="1544282"/>
            <a:ext cx="5087180" cy="4009630"/>
          </a:xfrm>
          <a:prstGeom prst="rect">
            <a:avLst/>
          </a:prstGeom>
          <a:ln>
            <a:noFill/>
          </a:ln>
        </p:spPr>
      </p:pic>
      <p:pic>
        <p:nvPicPr>
          <p:cNvPr id="7" name="Picture 6" descr="A screenshot of a computer&#10;&#10;Description automatically generated">
            <a:extLst>
              <a:ext uri="{FF2B5EF4-FFF2-40B4-BE49-F238E27FC236}">
                <a16:creationId xmlns:a16="http://schemas.microsoft.com/office/drawing/2014/main" id="{2F4D6F87-A474-35DF-AA0B-C9E26596FA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8695" y="1876919"/>
            <a:ext cx="6096000" cy="3680510"/>
          </a:xfrm>
          <a:prstGeom prst="rect">
            <a:avLst/>
          </a:prstGeom>
        </p:spPr>
      </p:pic>
    </p:spTree>
    <p:extLst>
      <p:ext uri="{BB962C8B-B14F-4D97-AF65-F5344CB8AC3E}">
        <p14:creationId xmlns:p14="http://schemas.microsoft.com/office/powerpoint/2010/main" val="180168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900" b="1">
                <a:latin typeface="Montserrat"/>
                <a:sym typeface="Montserrat"/>
              </a:rPr>
              <a:t>Reasoning AI</a:t>
            </a:r>
            <a:endParaRPr lang="en" sz="1900">
              <a:latin typeface="Montserrat"/>
              <a:sym typeface="Montserrat"/>
            </a:endParaRPr>
          </a:p>
          <a:p>
            <a:endParaRPr lang="en" sz="1850" b="1">
              <a:latin typeface="Montserrat"/>
            </a:endParaRPr>
          </a:p>
        </p:txBody>
      </p:sp>
      <p:pic>
        <p:nvPicPr>
          <p:cNvPr id="1026" name="Picture 2" descr="Reading student Stock Photos, Royalty Free Reading student Images |  Depositphotos">
            <a:extLst>
              <a:ext uri="{FF2B5EF4-FFF2-40B4-BE49-F238E27FC236}">
                <a16:creationId xmlns:a16="http://schemas.microsoft.com/office/drawing/2014/main" id="{76788B20-FF5A-A8FA-AD61-D89A653607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6431" y="1639613"/>
            <a:ext cx="4762500" cy="3174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udents taking an exam">
            <a:extLst>
              <a:ext uri="{FF2B5EF4-FFF2-40B4-BE49-F238E27FC236}">
                <a16:creationId xmlns:a16="http://schemas.microsoft.com/office/drawing/2014/main" id="{E20E5746-B689-B5B2-B57C-7D10123E0CD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93071" y="1639613"/>
            <a:ext cx="47625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0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11801E-E78F-004F-3875-D8E7AD18E7DC}"/>
              </a:ext>
            </a:extLst>
          </p:cNvPr>
          <p:cNvGraphicFramePr>
            <a:graphicFrameLocks noGrp="1"/>
          </p:cNvGraphicFramePr>
          <p:nvPr/>
        </p:nvGraphicFramePr>
        <p:xfrm>
          <a:off x="1003133" y="1134821"/>
          <a:ext cx="9979569" cy="5330540"/>
        </p:xfrm>
        <a:graphic>
          <a:graphicData uri="http://schemas.openxmlformats.org/drawingml/2006/table">
            <a:tbl>
              <a:tblPr firstRow="1" bandRow="1">
                <a:tableStyleId>{5C22544A-7EE6-4342-B048-85BDC9FD1C3A}</a:tableStyleId>
              </a:tblPr>
              <a:tblGrid>
                <a:gridCol w="1108841">
                  <a:extLst>
                    <a:ext uri="{9D8B030D-6E8A-4147-A177-3AD203B41FA5}">
                      <a16:colId xmlns:a16="http://schemas.microsoft.com/office/drawing/2014/main" val="3184771723"/>
                    </a:ext>
                  </a:extLst>
                </a:gridCol>
                <a:gridCol w="1108841">
                  <a:extLst>
                    <a:ext uri="{9D8B030D-6E8A-4147-A177-3AD203B41FA5}">
                      <a16:colId xmlns:a16="http://schemas.microsoft.com/office/drawing/2014/main" val="3620814848"/>
                    </a:ext>
                  </a:extLst>
                </a:gridCol>
                <a:gridCol w="1108841">
                  <a:extLst>
                    <a:ext uri="{9D8B030D-6E8A-4147-A177-3AD203B41FA5}">
                      <a16:colId xmlns:a16="http://schemas.microsoft.com/office/drawing/2014/main" val="3120469923"/>
                    </a:ext>
                  </a:extLst>
                </a:gridCol>
                <a:gridCol w="1108841">
                  <a:extLst>
                    <a:ext uri="{9D8B030D-6E8A-4147-A177-3AD203B41FA5}">
                      <a16:colId xmlns:a16="http://schemas.microsoft.com/office/drawing/2014/main" val="1795187297"/>
                    </a:ext>
                  </a:extLst>
                </a:gridCol>
                <a:gridCol w="1108841">
                  <a:extLst>
                    <a:ext uri="{9D8B030D-6E8A-4147-A177-3AD203B41FA5}">
                      <a16:colId xmlns:a16="http://schemas.microsoft.com/office/drawing/2014/main" val="1468527525"/>
                    </a:ext>
                  </a:extLst>
                </a:gridCol>
                <a:gridCol w="1108841">
                  <a:extLst>
                    <a:ext uri="{9D8B030D-6E8A-4147-A177-3AD203B41FA5}">
                      <a16:colId xmlns:a16="http://schemas.microsoft.com/office/drawing/2014/main" val="3683244495"/>
                    </a:ext>
                  </a:extLst>
                </a:gridCol>
                <a:gridCol w="1108841">
                  <a:extLst>
                    <a:ext uri="{9D8B030D-6E8A-4147-A177-3AD203B41FA5}">
                      <a16:colId xmlns:a16="http://schemas.microsoft.com/office/drawing/2014/main" val="702851346"/>
                    </a:ext>
                  </a:extLst>
                </a:gridCol>
                <a:gridCol w="1108841">
                  <a:extLst>
                    <a:ext uri="{9D8B030D-6E8A-4147-A177-3AD203B41FA5}">
                      <a16:colId xmlns:a16="http://schemas.microsoft.com/office/drawing/2014/main" val="3864422822"/>
                    </a:ext>
                  </a:extLst>
                </a:gridCol>
                <a:gridCol w="1108841">
                  <a:extLst>
                    <a:ext uri="{9D8B030D-6E8A-4147-A177-3AD203B41FA5}">
                      <a16:colId xmlns:a16="http://schemas.microsoft.com/office/drawing/2014/main" val="3983617191"/>
                    </a:ext>
                  </a:extLst>
                </a:gridCol>
              </a:tblGrid>
              <a:tr h="510044">
                <a:tc>
                  <a:txBody>
                    <a:bodyPr/>
                    <a:lstStyle/>
                    <a:p>
                      <a:pPr algn="ctr"/>
                      <a:r>
                        <a:rPr lang="en-US" sz="1100" dirty="0">
                          <a:latin typeface="Raleway"/>
                        </a:rPr>
                        <a:t>Onboarding</a:t>
                      </a:r>
                    </a:p>
                  </a:txBody>
                  <a:tcPr/>
                </a:tc>
                <a:tc>
                  <a:txBody>
                    <a:bodyPr/>
                    <a:lstStyle/>
                    <a:p>
                      <a:pPr algn="ctr"/>
                      <a:r>
                        <a:rPr lang="en-US" sz="1100" dirty="0">
                          <a:latin typeface="Raleway"/>
                        </a:rPr>
                        <a:t>compliance</a:t>
                      </a:r>
                    </a:p>
                  </a:txBody>
                  <a:tcPr/>
                </a:tc>
                <a:tc>
                  <a:txBody>
                    <a:bodyPr/>
                    <a:lstStyle/>
                    <a:p>
                      <a:pPr algn="ctr"/>
                      <a:r>
                        <a:rPr lang="en-US" sz="1100" dirty="0">
                          <a:latin typeface="Raleway"/>
                        </a:rPr>
                        <a:t>Maintenance</a:t>
                      </a:r>
                    </a:p>
                  </a:txBody>
                  <a:tcPr/>
                </a:tc>
                <a:tc>
                  <a:txBody>
                    <a:bodyPr/>
                    <a:lstStyle/>
                    <a:p>
                      <a:pPr algn="ctr"/>
                      <a:r>
                        <a:rPr lang="en-US" sz="1100" dirty="0">
                          <a:latin typeface="Raleway"/>
                        </a:rPr>
                        <a:t>Finance</a:t>
                      </a:r>
                    </a:p>
                  </a:txBody>
                  <a:tcPr/>
                </a:tc>
                <a:tc>
                  <a:txBody>
                    <a:bodyPr/>
                    <a:lstStyle/>
                    <a:p>
                      <a:pPr algn="ctr"/>
                      <a:r>
                        <a:rPr lang="en-US" sz="1100" dirty="0">
                          <a:latin typeface="Raleway"/>
                        </a:rPr>
                        <a:t>Managing Stakeholders</a:t>
                      </a:r>
                    </a:p>
                  </a:txBody>
                  <a:tcPr/>
                </a:tc>
                <a:tc>
                  <a:txBody>
                    <a:bodyPr/>
                    <a:lstStyle/>
                    <a:p>
                      <a:pPr algn="ctr"/>
                      <a:r>
                        <a:rPr lang="en-US" sz="1100" dirty="0">
                          <a:latin typeface="Raleway"/>
                        </a:rPr>
                        <a:t>Policies</a:t>
                      </a:r>
                    </a:p>
                  </a:txBody>
                  <a:tcPr/>
                </a:tc>
                <a:tc>
                  <a:txBody>
                    <a:bodyPr/>
                    <a:lstStyle/>
                    <a:p>
                      <a:pPr algn="ctr"/>
                      <a:r>
                        <a:rPr lang="en-US" sz="1100" dirty="0">
                          <a:latin typeface="Raleway"/>
                        </a:rPr>
                        <a:t>Major works</a:t>
                      </a:r>
                    </a:p>
                  </a:txBody>
                  <a:tcPr/>
                </a:tc>
                <a:tc>
                  <a:txBody>
                    <a:bodyPr/>
                    <a:lstStyle/>
                    <a:p>
                      <a:pPr algn="ctr"/>
                      <a:r>
                        <a:rPr lang="en-US" sz="1100" dirty="0">
                          <a:latin typeface="Raleway"/>
                        </a:rPr>
                        <a:t>Managing suppliers</a:t>
                      </a:r>
                    </a:p>
                  </a:txBody>
                  <a:tcPr/>
                </a:tc>
                <a:tc>
                  <a:txBody>
                    <a:bodyPr/>
                    <a:lstStyle/>
                    <a:p>
                      <a:pPr algn="ctr"/>
                      <a:r>
                        <a:rPr lang="en-US" sz="1100" dirty="0">
                          <a:latin typeface="Raleway"/>
                        </a:rPr>
                        <a:t>Technology</a:t>
                      </a:r>
                    </a:p>
                  </a:txBody>
                  <a:tcPr/>
                </a:tc>
                <a:extLst>
                  <a:ext uri="{0D108BD9-81ED-4DB2-BD59-A6C34878D82A}">
                    <a16:rowId xmlns:a16="http://schemas.microsoft.com/office/drawing/2014/main" val="2017292893"/>
                  </a:ext>
                </a:extLst>
              </a:tr>
              <a:tr h="803416">
                <a:tc>
                  <a:txBody>
                    <a:bodyPr/>
                    <a:lstStyle/>
                    <a:p>
                      <a:endParaRPr lang="en-US" sz="1200" dirty="0">
                        <a:latin typeface="Raleway"/>
                      </a:endParaRPr>
                    </a:p>
                  </a:txBody>
                  <a:tcPr>
                    <a:solidFill>
                      <a:srgbClr val="FFC56D"/>
                    </a:solidFill>
                  </a:tcPr>
                </a:tc>
                <a:tc>
                  <a:txBody>
                    <a:bodyPr/>
                    <a:lstStyle/>
                    <a:p>
                      <a:endParaRPr lang="en-US" sz="1200" dirty="0">
                        <a:latin typeface="Raleway"/>
                      </a:endParaRPr>
                    </a:p>
                  </a:txBody>
                  <a:tcPr>
                    <a:solidFill>
                      <a:srgbClr val="FFC56D"/>
                    </a:solidFill>
                  </a:tcPr>
                </a:tc>
                <a:tc>
                  <a:txBody>
                    <a:bodyPr/>
                    <a:lstStyle/>
                    <a:p>
                      <a:endParaRPr lang="en-US" sz="1200" dirty="0">
                        <a:latin typeface="Raleway"/>
                      </a:endParaRPr>
                    </a:p>
                  </a:txBody>
                  <a:tcPr>
                    <a:solidFill>
                      <a:srgbClr val="FFC56D"/>
                    </a:solidFill>
                  </a:tcPr>
                </a:tc>
                <a:tc>
                  <a:txBody>
                    <a:bodyPr/>
                    <a:lstStyle/>
                    <a:p>
                      <a:endParaRPr lang="en-US" sz="1200" dirty="0">
                        <a:latin typeface="Raleway"/>
                      </a:endParaRPr>
                    </a:p>
                  </a:txBody>
                  <a:tcPr>
                    <a:solidFill>
                      <a:srgbClr val="FFC56D"/>
                    </a:solidFill>
                  </a:tcPr>
                </a:tc>
                <a:tc>
                  <a:txBody>
                    <a:bodyPr/>
                    <a:lstStyle/>
                    <a:p>
                      <a:endParaRPr lang="en-US" sz="1200" dirty="0">
                        <a:latin typeface="Raleway"/>
                      </a:endParaRPr>
                    </a:p>
                  </a:txBody>
                  <a:tcPr>
                    <a:solidFill>
                      <a:srgbClr val="FFC56D"/>
                    </a:solidFill>
                  </a:tcPr>
                </a:tc>
                <a:tc>
                  <a:txBody>
                    <a:bodyPr/>
                    <a:lstStyle/>
                    <a:p>
                      <a:endParaRPr lang="en-US" sz="1200" dirty="0">
                        <a:latin typeface="Raleway"/>
                      </a:endParaRPr>
                    </a:p>
                  </a:txBody>
                  <a:tcPr>
                    <a:solidFill>
                      <a:srgbClr val="FFC56D"/>
                    </a:solidFill>
                  </a:tcPr>
                </a:tc>
                <a:tc>
                  <a:txBody>
                    <a:bodyPr/>
                    <a:lstStyle/>
                    <a:p>
                      <a:endParaRPr lang="en-US" sz="1200" dirty="0">
                        <a:latin typeface="Raleway"/>
                      </a:endParaRPr>
                    </a:p>
                  </a:txBody>
                  <a:tcPr>
                    <a:solidFill>
                      <a:srgbClr val="FFC56D"/>
                    </a:solidFill>
                  </a:tcPr>
                </a:tc>
                <a:tc>
                  <a:txBody>
                    <a:bodyPr/>
                    <a:lstStyle/>
                    <a:p>
                      <a:endParaRPr lang="en-US" sz="1200" dirty="0">
                        <a:latin typeface="Raleway"/>
                      </a:endParaRPr>
                    </a:p>
                  </a:txBody>
                  <a:tcPr>
                    <a:solidFill>
                      <a:srgbClr val="FFC56D"/>
                    </a:solidFill>
                  </a:tcPr>
                </a:tc>
                <a:tc>
                  <a:txBody>
                    <a:bodyPr/>
                    <a:lstStyle/>
                    <a:p>
                      <a:endParaRPr lang="en-US" sz="1200" dirty="0">
                        <a:latin typeface="Raleway"/>
                      </a:endParaRPr>
                    </a:p>
                  </a:txBody>
                  <a:tcPr>
                    <a:solidFill>
                      <a:srgbClr val="FFC56D"/>
                    </a:solidFill>
                  </a:tcPr>
                </a:tc>
                <a:extLst>
                  <a:ext uri="{0D108BD9-81ED-4DB2-BD59-A6C34878D82A}">
                    <a16:rowId xmlns:a16="http://schemas.microsoft.com/office/drawing/2014/main" val="2494899135"/>
                  </a:ext>
                </a:extLst>
              </a:tr>
              <a:tr h="803416">
                <a:tc>
                  <a:txBody>
                    <a:bodyPr/>
                    <a:lstStyle/>
                    <a:p>
                      <a:r>
                        <a:rPr lang="en-US" sz="1100" b="1" i="0" u="none" strike="noStrike" noProof="0" dirty="0">
                          <a:solidFill>
                            <a:srgbClr val="000000"/>
                          </a:solidFill>
                          <a:latin typeface="Raleway"/>
                        </a:rPr>
                        <a:t>Bid /tender / proposal writing</a:t>
                      </a:r>
                      <a:endParaRPr lang="en-US" sz="1100" b="1">
                        <a:latin typeface="Raleway"/>
                      </a:endParaRPr>
                    </a:p>
                  </a:txBody>
                  <a:tcPr/>
                </a:tc>
                <a:tc>
                  <a:txBody>
                    <a:bodyPr/>
                    <a:lstStyle/>
                    <a:p>
                      <a:r>
                        <a:rPr lang="en-US" sz="1100" b="1" i="0" u="none" strike="noStrike" noProof="0" dirty="0">
                          <a:latin typeface="Raleway"/>
                        </a:rPr>
                        <a:t>Regulatory Compliance Monitoring</a:t>
                      </a:r>
                      <a:endParaRPr lang="en-US" sz="1100" b="1">
                        <a:latin typeface="Raleway"/>
                      </a:endParaRPr>
                    </a:p>
                  </a:txBody>
                  <a:tcPr/>
                </a:tc>
                <a:tc>
                  <a:txBody>
                    <a:bodyPr/>
                    <a:lstStyle/>
                    <a:p>
                      <a:r>
                        <a:rPr lang="en-US" sz="1100" b="1" i="0" u="none" strike="noStrike" noProof="0" dirty="0">
                          <a:solidFill>
                            <a:srgbClr val="000000"/>
                          </a:solidFill>
                          <a:latin typeface="Raleway"/>
                        </a:rPr>
                        <a:t>Automated Maintenance triage </a:t>
                      </a:r>
                      <a:endParaRPr lang="en-US" sz="1100" b="1">
                        <a:latin typeface="Raleway"/>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noProof="0" dirty="0">
                          <a:latin typeface="Raleway"/>
                        </a:rPr>
                        <a:t>Automated Financial Reporting</a:t>
                      </a:r>
                    </a:p>
                    <a:p>
                      <a:endParaRPr lang="en-US" sz="1100" b="1" dirty="0">
                        <a:latin typeface="Raleway"/>
                      </a:endParaRPr>
                    </a:p>
                  </a:txBody>
                  <a:tcPr/>
                </a:tc>
                <a:tc>
                  <a:txBody>
                    <a:bodyPr/>
                    <a:lstStyle/>
                    <a:p>
                      <a:r>
                        <a:rPr lang="en-US" sz="1100" b="1" i="0" u="none" strike="noStrike" noProof="0" dirty="0">
                          <a:solidFill>
                            <a:srgbClr val="000000"/>
                          </a:solidFill>
                          <a:latin typeface="Raleway"/>
                        </a:rPr>
                        <a:t>AI resident assistant</a:t>
                      </a:r>
                      <a:endParaRPr lang="en-US" sz="1100" b="1">
                        <a:latin typeface="Raleway"/>
                      </a:endParaRPr>
                    </a:p>
                  </a:txBody>
                  <a:tcPr/>
                </a:tc>
                <a:tc>
                  <a:txBody>
                    <a:bodyPr/>
                    <a:lstStyle/>
                    <a:p>
                      <a:r>
                        <a:rPr lang="en-US" sz="1100" b="1" i="0" u="none" strike="noStrike" noProof="0" dirty="0">
                          <a:latin typeface="Raleway"/>
                        </a:rPr>
                        <a:t>Policy Comparison and Analysis</a:t>
                      </a:r>
                      <a:endParaRPr lang="en-US" sz="1100" b="1">
                        <a:latin typeface="Raleway"/>
                      </a:endParaRPr>
                    </a:p>
                  </a:txBody>
                  <a:tcPr/>
                </a:tc>
                <a:tc>
                  <a:txBody>
                    <a:bodyPr/>
                    <a:lstStyle/>
                    <a:p>
                      <a:r>
                        <a:rPr lang="en-US" sz="1100" b="1" i="0" u="none" strike="noStrike" noProof="0" dirty="0">
                          <a:latin typeface="Raleway"/>
                        </a:rPr>
                        <a:t>AI-Based Project Planning</a:t>
                      </a:r>
                      <a:endParaRPr lang="en-US" sz="1100" b="1">
                        <a:latin typeface="Raleway"/>
                      </a:endParaRPr>
                    </a:p>
                  </a:txBody>
                  <a:tcPr/>
                </a:tc>
                <a:tc>
                  <a:txBody>
                    <a:bodyPr/>
                    <a:lstStyle/>
                    <a:p>
                      <a:r>
                        <a:rPr lang="en-US" sz="1100" b="1" i="0" u="none" strike="noStrike" noProof="0" dirty="0">
                          <a:solidFill>
                            <a:srgbClr val="000000"/>
                          </a:solidFill>
                          <a:latin typeface="Raleway"/>
                        </a:rPr>
                        <a:t>Performance Monitoring</a:t>
                      </a:r>
                      <a:endParaRPr lang="en-US" sz="1100" b="1" dirty="0">
                        <a:latin typeface="Raleway"/>
                      </a:endParaRPr>
                    </a:p>
                  </a:txBody>
                  <a:tcPr/>
                </a:tc>
                <a:tc>
                  <a:txBody>
                    <a:bodyPr/>
                    <a:lstStyle/>
                    <a:p>
                      <a:r>
                        <a:rPr lang="en-US" sz="1100" b="1" dirty="0">
                          <a:latin typeface="Raleway"/>
                        </a:rPr>
                        <a:t>IOT analysis and actioning</a:t>
                      </a:r>
                    </a:p>
                  </a:txBody>
                  <a:tcPr/>
                </a:tc>
                <a:extLst>
                  <a:ext uri="{0D108BD9-81ED-4DB2-BD59-A6C34878D82A}">
                    <a16:rowId xmlns:a16="http://schemas.microsoft.com/office/drawing/2014/main" val="583215219"/>
                  </a:ext>
                </a:extLst>
              </a:tr>
              <a:tr h="803416">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extLst>
                  <a:ext uri="{0D108BD9-81ED-4DB2-BD59-A6C34878D82A}">
                    <a16:rowId xmlns:a16="http://schemas.microsoft.com/office/drawing/2014/main" val="2942673493"/>
                  </a:ext>
                </a:extLst>
              </a:tr>
              <a:tr h="803416">
                <a:tc>
                  <a:txBody>
                    <a:bodyPr/>
                    <a:lstStyle/>
                    <a:p>
                      <a:r>
                        <a:rPr lang="en-US" sz="1100" b="1" i="0" u="none" strike="noStrike" noProof="0" dirty="0">
                          <a:latin typeface="Raleway"/>
                        </a:rPr>
                        <a:t>Data Validation</a:t>
                      </a:r>
                      <a:endParaRPr lang="en-US" sz="1100" b="1">
                        <a:latin typeface="Raleway"/>
                      </a:endParaRPr>
                    </a:p>
                  </a:txBody>
                  <a:tcPr/>
                </a:tc>
                <a:tc>
                  <a:txBody>
                    <a:bodyPr/>
                    <a:lstStyle/>
                    <a:p>
                      <a:endParaRPr lang="en-US" sz="1100" b="1" dirty="0">
                        <a:latin typeface="Raleway"/>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noProof="0" dirty="0">
                          <a:latin typeface="Raleway"/>
                        </a:rPr>
                        <a:t>Automated Work Order Management</a:t>
                      </a:r>
                    </a:p>
                    <a:p>
                      <a:endParaRPr lang="en-US" sz="1100" b="1" dirty="0">
                        <a:latin typeface="Raleway"/>
                      </a:endParaRPr>
                    </a:p>
                  </a:txBody>
                  <a:tcPr/>
                </a:tc>
                <a:tc>
                  <a:txBody>
                    <a:bodyPr/>
                    <a:lstStyle/>
                    <a:p>
                      <a:r>
                        <a:rPr lang="en-US" sz="1100" b="1" i="0" u="none" strike="noStrike" noProof="0" dirty="0">
                          <a:solidFill>
                            <a:srgbClr val="000000"/>
                          </a:solidFill>
                          <a:latin typeface="Raleway"/>
                        </a:rPr>
                        <a:t>Fraud Detection</a:t>
                      </a:r>
                      <a:endParaRPr lang="en-US" sz="1100" b="1">
                        <a:latin typeface="Raleway"/>
                      </a:endParaRPr>
                    </a:p>
                  </a:txBody>
                  <a:tcPr/>
                </a:tc>
                <a:tc>
                  <a:txBody>
                    <a:bodyPr/>
                    <a:lstStyle/>
                    <a:p>
                      <a:r>
                        <a:rPr lang="en-US" sz="1100" b="1" i="0" u="none" strike="noStrike" noProof="0" dirty="0">
                          <a:latin typeface="Raleway"/>
                        </a:rPr>
                        <a:t>Meetings AI </a:t>
                      </a:r>
                      <a:r>
                        <a:rPr lang="en-US" sz="1100" b="1" i="0" u="none" strike="noStrike" noProof="0" dirty="0">
                          <a:solidFill>
                            <a:srgbClr val="000000"/>
                          </a:solidFill>
                          <a:latin typeface="Raleway"/>
                        </a:rPr>
                        <a:t>Automated Meeting Summaries</a:t>
                      </a:r>
                      <a:endParaRPr lang="en-US" sz="1100" b="1">
                        <a:latin typeface="Raleway"/>
                      </a:endParaRPr>
                    </a:p>
                  </a:txBody>
                  <a:tcPr/>
                </a:tc>
                <a:tc>
                  <a:txBody>
                    <a:bodyPr/>
                    <a:lstStyle/>
                    <a:p>
                      <a:r>
                        <a:rPr lang="en-US" sz="1100" b="1" i="0" u="none" strike="noStrike" noProof="0" dirty="0">
                          <a:latin typeface="Raleway"/>
                        </a:rPr>
                        <a:t>Claims Management</a:t>
                      </a:r>
                      <a:endParaRPr lang="en-US" sz="1100" b="1">
                        <a:latin typeface="Raleway"/>
                      </a:endParaRPr>
                    </a:p>
                  </a:txBody>
                  <a:tcPr/>
                </a:tc>
                <a:tc>
                  <a:txBody>
                    <a:bodyPr/>
                    <a:lstStyle/>
                    <a:p>
                      <a:r>
                        <a:rPr lang="en-US" sz="1100" b="1" i="0" u="none" strike="noStrike" noProof="0" dirty="0">
                          <a:latin typeface="Raleway"/>
                        </a:rPr>
                        <a:t>Cost Estimation</a:t>
                      </a:r>
                      <a:endParaRPr lang="en-US" sz="1100" b="1">
                        <a:latin typeface="Raleway"/>
                      </a:endParaRPr>
                    </a:p>
                  </a:txBody>
                  <a:tcPr/>
                </a:tc>
                <a:tc>
                  <a:txBody>
                    <a:bodyPr/>
                    <a:lstStyle/>
                    <a:p>
                      <a:r>
                        <a:rPr lang="en-US" sz="1100" b="1" i="0" u="none" strike="noStrike" noProof="0" dirty="0">
                          <a:solidFill>
                            <a:srgbClr val="000000"/>
                          </a:solidFill>
                          <a:latin typeface="Raleway"/>
                        </a:rPr>
                        <a:t>Contract Optimization</a:t>
                      </a:r>
                      <a:endParaRPr lang="en-US" sz="1100" b="1" dirty="0">
                        <a:latin typeface="Raleway"/>
                      </a:endParaRPr>
                    </a:p>
                  </a:txBody>
                  <a:tcPr/>
                </a:tc>
                <a:tc>
                  <a:txBody>
                    <a:bodyPr/>
                    <a:lstStyle/>
                    <a:p>
                      <a:r>
                        <a:rPr lang="en-US" sz="1100" b="1" dirty="0">
                          <a:latin typeface="Raleway"/>
                        </a:rPr>
                        <a:t>Coding</a:t>
                      </a:r>
                    </a:p>
                  </a:txBody>
                  <a:tcPr/>
                </a:tc>
                <a:extLst>
                  <a:ext uri="{0D108BD9-81ED-4DB2-BD59-A6C34878D82A}">
                    <a16:rowId xmlns:a16="http://schemas.microsoft.com/office/drawing/2014/main" val="2077426748"/>
                  </a:ext>
                </a:extLst>
              </a:tr>
              <a:tr h="803416">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tc>
                  <a:txBody>
                    <a:bodyPr/>
                    <a:lstStyle/>
                    <a:p>
                      <a:endParaRPr lang="en-US" sz="1100" b="1" dirty="0">
                        <a:latin typeface="Raleway"/>
                      </a:endParaRPr>
                    </a:p>
                  </a:txBody>
                  <a:tcPr>
                    <a:solidFill>
                      <a:srgbClr val="FFC56D"/>
                    </a:solidFill>
                  </a:tcPr>
                </a:tc>
                <a:extLst>
                  <a:ext uri="{0D108BD9-81ED-4DB2-BD59-A6C34878D82A}">
                    <a16:rowId xmlns:a16="http://schemas.microsoft.com/office/drawing/2014/main" val="225099707"/>
                  </a:ext>
                </a:extLst>
              </a:tr>
              <a:tr h="803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noProof="0" dirty="0">
                          <a:solidFill>
                            <a:srgbClr val="000000"/>
                          </a:solidFill>
                          <a:latin typeface="Raleway"/>
                        </a:rPr>
                        <a:t>Automated Document Processing </a:t>
                      </a:r>
                      <a:endParaRPr lang="en-US" sz="1100" b="1">
                        <a:latin typeface="Raleway"/>
                      </a:endParaRPr>
                    </a:p>
                    <a:p>
                      <a:endParaRPr lang="en-US" sz="1100" b="1" dirty="0">
                        <a:latin typeface="Raleway"/>
                      </a:endParaRPr>
                    </a:p>
                  </a:txBody>
                  <a:tcPr/>
                </a:tc>
                <a:tc>
                  <a:txBody>
                    <a:bodyPr/>
                    <a:lstStyle/>
                    <a:p>
                      <a:endParaRPr lang="en-US" sz="1100" b="1" dirty="0">
                        <a:latin typeface="Raleway"/>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noProof="0" dirty="0">
                          <a:solidFill>
                            <a:srgbClr val="000000"/>
                          </a:solidFill>
                          <a:latin typeface="Raleway"/>
                        </a:rPr>
                        <a:t>Predictive maintenance</a:t>
                      </a:r>
                      <a:endParaRPr lang="en-US" sz="1100" b="1">
                        <a:latin typeface="Raleway"/>
                      </a:endParaRPr>
                    </a:p>
                    <a:p>
                      <a:endParaRPr lang="en-US" sz="1100" b="1" dirty="0">
                        <a:latin typeface="Raleway"/>
                      </a:endParaRPr>
                    </a:p>
                  </a:txBody>
                  <a:tcPr/>
                </a:tc>
                <a:tc>
                  <a:txBody>
                    <a:bodyPr/>
                    <a:lstStyle/>
                    <a:p>
                      <a:endParaRPr lang="en-US" sz="1100" b="1" dirty="0">
                        <a:latin typeface="Raleway"/>
                      </a:endParaRPr>
                    </a:p>
                  </a:txBody>
                  <a:tcPr/>
                </a:tc>
                <a:tc>
                  <a:txBody>
                    <a:bodyPr/>
                    <a:lstStyle/>
                    <a:p>
                      <a:pPr lvl="0">
                        <a:buNone/>
                      </a:pPr>
                      <a:r>
                        <a:rPr lang="en-US" sz="1100" b="1" i="0" u="none" strike="noStrike" noProof="0" dirty="0">
                          <a:latin typeface="Raleway"/>
                        </a:rPr>
                        <a:t>AI written communications</a:t>
                      </a:r>
                    </a:p>
                  </a:txBody>
                  <a:tcPr/>
                </a:tc>
                <a:tc>
                  <a:txBody>
                    <a:bodyPr/>
                    <a:lstStyle/>
                    <a:p>
                      <a:endParaRPr lang="en-US" sz="1100" b="1" dirty="0">
                        <a:latin typeface="Raleway"/>
                      </a:endParaRPr>
                    </a:p>
                  </a:txBody>
                  <a:tcPr/>
                </a:tc>
                <a:tc>
                  <a:txBody>
                    <a:bodyPr/>
                    <a:lstStyle/>
                    <a:p>
                      <a:endParaRPr lang="en-US" sz="1100" b="1" dirty="0">
                        <a:latin typeface="Raleway"/>
                      </a:endParaRPr>
                    </a:p>
                  </a:txBody>
                  <a:tcPr/>
                </a:tc>
                <a:tc>
                  <a:txBody>
                    <a:bodyPr/>
                    <a:lstStyle/>
                    <a:p>
                      <a:r>
                        <a:rPr lang="en-US" sz="1100" b="1" dirty="0">
                          <a:latin typeface="Raleway"/>
                        </a:rPr>
                        <a:t>Automated outreach</a:t>
                      </a:r>
                    </a:p>
                  </a:txBody>
                  <a:tcPr/>
                </a:tc>
                <a:tc>
                  <a:txBody>
                    <a:bodyPr/>
                    <a:lstStyle/>
                    <a:p>
                      <a:endParaRPr lang="en-US" sz="1100" b="1" dirty="0">
                        <a:latin typeface="Raleway"/>
                      </a:endParaRPr>
                    </a:p>
                  </a:txBody>
                  <a:tcPr/>
                </a:tc>
                <a:extLst>
                  <a:ext uri="{0D108BD9-81ED-4DB2-BD59-A6C34878D82A}">
                    <a16:rowId xmlns:a16="http://schemas.microsoft.com/office/drawing/2014/main" val="759896682"/>
                  </a:ext>
                </a:extLst>
              </a:tr>
            </a:tbl>
          </a:graphicData>
        </a:graphic>
      </p:graphicFrame>
      <p:pic>
        <p:nvPicPr>
          <p:cNvPr id="6" name="Graphic 5" descr="Playbook with solid fill">
            <a:extLst>
              <a:ext uri="{FF2B5EF4-FFF2-40B4-BE49-F238E27FC236}">
                <a16:creationId xmlns:a16="http://schemas.microsoft.com/office/drawing/2014/main" id="{B3E32F71-9E48-0BE9-265F-BF44AB9F4D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7714" y="1681797"/>
            <a:ext cx="721331" cy="721331"/>
          </a:xfrm>
          <a:prstGeom prst="rect">
            <a:avLst/>
          </a:prstGeom>
        </p:spPr>
      </p:pic>
      <p:pic>
        <p:nvPicPr>
          <p:cNvPr id="10" name="Graphic 9" descr="Venn diagram with solid fill">
            <a:extLst>
              <a:ext uri="{FF2B5EF4-FFF2-40B4-BE49-F238E27FC236}">
                <a16:creationId xmlns:a16="http://schemas.microsoft.com/office/drawing/2014/main" id="{2A583B0F-BB5A-89A0-ED2F-1F36E285AE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92643" y="1619652"/>
            <a:ext cx="721331" cy="721331"/>
          </a:xfrm>
          <a:prstGeom prst="rect">
            <a:avLst/>
          </a:prstGeom>
        </p:spPr>
      </p:pic>
      <p:pic>
        <p:nvPicPr>
          <p:cNvPr id="12" name="Graphic 11" descr="Chat bubble with solid fill">
            <a:extLst>
              <a:ext uri="{FF2B5EF4-FFF2-40B4-BE49-F238E27FC236}">
                <a16:creationId xmlns:a16="http://schemas.microsoft.com/office/drawing/2014/main" id="{240E325D-05CD-FDA3-2823-DF7C61BAF8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25991" y="1702360"/>
            <a:ext cx="721331" cy="721331"/>
          </a:xfrm>
          <a:prstGeom prst="rect">
            <a:avLst/>
          </a:prstGeom>
        </p:spPr>
      </p:pic>
      <p:pic>
        <p:nvPicPr>
          <p:cNvPr id="14" name="Graphic 13" descr="Calculator outline">
            <a:extLst>
              <a:ext uri="{FF2B5EF4-FFF2-40B4-BE49-F238E27FC236}">
                <a16:creationId xmlns:a16="http://schemas.microsoft.com/office/drawing/2014/main" id="{BF15C34E-9A66-149A-BD3C-0D08B2D502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91072" y="1681797"/>
            <a:ext cx="721331" cy="721331"/>
          </a:xfrm>
          <a:prstGeom prst="rect">
            <a:avLst/>
          </a:prstGeom>
        </p:spPr>
      </p:pic>
      <p:pic>
        <p:nvPicPr>
          <p:cNvPr id="16" name="Graphic 15" descr="Mining tools with solid fill">
            <a:extLst>
              <a:ext uri="{FF2B5EF4-FFF2-40B4-BE49-F238E27FC236}">
                <a16:creationId xmlns:a16="http://schemas.microsoft.com/office/drawing/2014/main" id="{2E8F281C-7525-9B27-F79B-C3CD248596F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57171" y="1685111"/>
            <a:ext cx="588580" cy="588580"/>
          </a:xfrm>
          <a:prstGeom prst="rect">
            <a:avLst/>
          </a:prstGeom>
        </p:spPr>
      </p:pic>
      <p:pic>
        <p:nvPicPr>
          <p:cNvPr id="20" name="Graphic 19" descr="Contract with solid fill">
            <a:extLst>
              <a:ext uri="{FF2B5EF4-FFF2-40B4-BE49-F238E27FC236}">
                <a16:creationId xmlns:a16="http://schemas.microsoft.com/office/drawing/2014/main" id="{96C32BF4-84B6-52C2-8875-7868EF337EA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55932" y="4879386"/>
            <a:ext cx="708078" cy="708078"/>
          </a:xfrm>
          <a:prstGeom prst="rect">
            <a:avLst/>
          </a:prstGeom>
        </p:spPr>
      </p:pic>
      <p:pic>
        <p:nvPicPr>
          <p:cNvPr id="22" name="Graphic 21" descr="Exponential Graph outline">
            <a:extLst>
              <a:ext uri="{FF2B5EF4-FFF2-40B4-BE49-F238E27FC236}">
                <a16:creationId xmlns:a16="http://schemas.microsoft.com/office/drawing/2014/main" id="{13D0E3BB-6F93-81C5-B27C-EF3CFCAAF4E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037337" y="1678594"/>
            <a:ext cx="828898" cy="828898"/>
          </a:xfrm>
          <a:prstGeom prst="rect">
            <a:avLst/>
          </a:prstGeom>
        </p:spPr>
      </p:pic>
      <p:pic>
        <p:nvPicPr>
          <p:cNvPr id="24" name="Graphic 23" descr="Gantt Chart with solid fill">
            <a:extLst>
              <a:ext uri="{FF2B5EF4-FFF2-40B4-BE49-F238E27FC236}">
                <a16:creationId xmlns:a16="http://schemas.microsoft.com/office/drawing/2014/main" id="{CC09C5FB-C7B1-D831-E85B-8D1D82C9A34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844273" y="1591149"/>
            <a:ext cx="914400" cy="914400"/>
          </a:xfrm>
          <a:prstGeom prst="rect">
            <a:avLst/>
          </a:prstGeom>
        </p:spPr>
      </p:pic>
      <p:pic>
        <p:nvPicPr>
          <p:cNvPr id="26" name="Graphic 25" descr="Clipboard Ticked with solid fill">
            <a:extLst>
              <a:ext uri="{FF2B5EF4-FFF2-40B4-BE49-F238E27FC236}">
                <a16:creationId xmlns:a16="http://schemas.microsoft.com/office/drawing/2014/main" id="{E2A62BE4-7684-9D3B-4797-6F463446476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55932" y="3293412"/>
            <a:ext cx="708078" cy="708078"/>
          </a:xfrm>
          <a:prstGeom prst="rect">
            <a:avLst/>
          </a:prstGeom>
        </p:spPr>
      </p:pic>
      <p:pic>
        <p:nvPicPr>
          <p:cNvPr id="28" name="Graphic 27" descr="Shield Tick outline">
            <a:extLst>
              <a:ext uri="{FF2B5EF4-FFF2-40B4-BE49-F238E27FC236}">
                <a16:creationId xmlns:a16="http://schemas.microsoft.com/office/drawing/2014/main" id="{12A7F91E-9A4F-A709-A338-0D1BB5963C0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312687" y="1678594"/>
            <a:ext cx="708078" cy="708078"/>
          </a:xfrm>
          <a:prstGeom prst="rect">
            <a:avLst/>
          </a:prstGeom>
        </p:spPr>
      </p:pic>
      <p:pic>
        <p:nvPicPr>
          <p:cNvPr id="30" name="Graphic 29" descr="Calligraphy Pen with solid fill">
            <a:extLst>
              <a:ext uri="{FF2B5EF4-FFF2-40B4-BE49-F238E27FC236}">
                <a16:creationId xmlns:a16="http://schemas.microsoft.com/office/drawing/2014/main" id="{3B6AF226-DE6C-58B8-0420-4C0C5F518CB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142452" y="1775330"/>
            <a:ext cx="514606" cy="514606"/>
          </a:xfrm>
          <a:prstGeom prst="rect">
            <a:avLst/>
          </a:prstGeom>
        </p:spPr>
      </p:pic>
      <p:pic>
        <p:nvPicPr>
          <p:cNvPr id="31" name="Graphic 30" descr="Construction worker male with solid fill">
            <a:extLst>
              <a:ext uri="{FF2B5EF4-FFF2-40B4-BE49-F238E27FC236}">
                <a16:creationId xmlns:a16="http://schemas.microsoft.com/office/drawing/2014/main" id="{69B5D82A-B5AF-79AC-0596-EE28F066328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314184" y="3355388"/>
            <a:ext cx="646102" cy="646102"/>
          </a:xfrm>
          <a:prstGeom prst="rect">
            <a:avLst/>
          </a:prstGeom>
        </p:spPr>
      </p:pic>
      <p:pic>
        <p:nvPicPr>
          <p:cNvPr id="33" name="Graphic 32" descr="Remote work with solid fill">
            <a:extLst>
              <a:ext uri="{FF2B5EF4-FFF2-40B4-BE49-F238E27FC236}">
                <a16:creationId xmlns:a16="http://schemas.microsoft.com/office/drawing/2014/main" id="{00E38258-2A21-A6CC-5A07-5328FFE28EB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280152" y="4879386"/>
            <a:ext cx="782478" cy="782478"/>
          </a:xfrm>
          <a:prstGeom prst="rect">
            <a:avLst/>
          </a:prstGeom>
        </p:spPr>
      </p:pic>
      <p:pic>
        <p:nvPicPr>
          <p:cNvPr id="35" name="Graphic 34" descr="Safe outline">
            <a:extLst>
              <a:ext uri="{FF2B5EF4-FFF2-40B4-BE49-F238E27FC236}">
                <a16:creationId xmlns:a16="http://schemas.microsoft.com/office/drawing/2014/main" id="{1ED89E5B-D9D2-B813-F03D-782884C207B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369284" y="3263279"/>
            <a:ext cx="765599" cy="765599"/>
          </a:xfrm>
          <a:prstGeom prst="rect">
            <a:avLst/>
          </a:prstGeom>
        </p:spPr>
      </p:pic>
      <p:pic>
        <p:nvPicPr>
          <p:cNvPr id="37" name="Graphic 36" descr="Meeting outline">
            <a:extLst>
              <a:ext uri="{FF2B5EF4-FFF2-40B4-BE49-F238E27FC236}">
                <a16:creationId xmlns:a16="http://schemas.microsoft.com/office/drawing/2014/main" id="{4B31538F-8CEF-186E-3098-A26D15E2C1A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03856" y="3235891"/>
            <a:ext cx="765599" cy="765599"/>
          </a:xfrm>
          <a:prstGeom prst="rect">
            <a:avLst/>
          </a:prstGeom>
        </p:spPr>
      </p:pic>
      <p:pic>
        <p:nvPicPr>
          <p:cNvPr id="41" name="Graphic 40" descr="Send outline">
            <a:extLst>
              <a:ext uri="{FF2B5EF4-FFF2-40B4-BE49-F238E27FC236}">
                <a16:creationId xmlns:a16="http://schemas.microsoft.com/office/drawing/2014/main" id="{AFAF51C1-37D5-26A3-1E62-1CEAEE63D27E}"/>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439523" y="4879386"/>
            <a:ext cx="765599" cy="765599"/>
          </a:xfrm>
          <a:prstGeom prst="rect">
            <a:avLst/>
          </a:prstGeom>
        </p:spPr>
      </p:pic>
      <p:pic>
        <p:nvPicPr>
          <p:cNvPr id="43" name="Graphic 42" descr="Folder Search outline">
            <a:extLst>
              <a:ext uri="{FF2B5EF4-FFF2-40B4-BE49-F238E27FC236}">
                <a16:creationId xmlns:a16="http://schemas.microsoft.com/office/drawing/2014/main" id="{EF5F8A41-E048-046F-BFB4-2BC736FEC882}"/>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6616873" y="3293412"/>
            <a:ext cx="765599" cy="765599"/>
          </a:xfrm>
          <a:prstGeom prst="rect">
            <a:avLst/>
          </a:prstGeom>
        </p:spPr>
      </p:pic>
      <p:pic>
        <p:nvPicPr>
          <p:cNvPr id="45" name="Graphic 44" descr="Coins outline">
            <a:extLst>
              <a:ext uri="{FF2B5EF4-FFF2-40B4-BE49-F238E27FC236}">
                <a16:creationId xmlns:a16="http://schemas.microsoft.com/office/drawing/2014/main" id="{E6C2E671-FC4E-6AD7-6B07-C980EC44F194}"/>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621209" y="3219011"/>
            <a:ext cx="857836" cy="857836"/>
          </a:xfrm>
          <a:prstGeom prst="rect">
            <a:avLst/>
          </a:prstGeom>
        </p:spPr>
      </p:pic>
      <p:pic>
        <p:nvPicPr>
          <p:cNvPr id="47" name="Graphic 46" descr="Contract with solid fill">
            <a:extLst>
              <a:ext uri="{FF2B5EF4-FFF2-40B4-BE49-F238E27FC236}">
                <a16:creationId xmlns:a16="http://schemas.microsoft.com/office/drawing/2014/main" id="{A7FEFE0B-6ACE-1F4D-3B93-F31869E116B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43150" y="3307148"/>
            <a:ext cx="721730" cy="721730"/>
          </a:xfrm>
          <a:prstGeom prst="rect">
            <a:avLst/>
          </a:prstGeom>
        </p:spPr>
      </p:pic>
      <p:pic>
        <p:nvPicPr>
          <p:cNvPr id="51" name="Graphic 50" descr="Mailbox with solid fill">
            <a:extLst>
              <a:ext uri="{FF2B5EF4-FFF2-40B4-BE49-F238E27FC236}">
                <a16:creationId xmlns:a16="http://schemas.microsoft.com/office/drawing/2014/main" id="{FD9E7359-2831-0A8E-FFDA-1915CA4AE137}"/>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8865890" y="4879385"/>
            <a:ext cx="839999" cy="839999"/>
          </a:xfrm>
          <a:prstGeom prst="rect">
            <a:avLst/>
          </a:prstGeom>
        </p:spPr>
      </p:pic>
      <p:pic>
        <p:nvPicPr>
          <p:cNvPr id="54" name="Graphic 53" descr="Programmer male with solid fill">
            <a:extLst>
              <a:ext uri="{FF2B5EF4-FFF2-40B4-BE49-F238E27FC236}">
                <a16:creationId xmlns:a16="http://schemas.microsoft.com/office/drawing/2014/main" id="{886D1A2B-1CCD-52A8-D06F-74E406D72200}"/>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10091374" y="3235891"/>
            <a:ext cx="749523" cy="749523"/>
          </a:xfrm>
          <a:prstGeom prst="rect">
            <a:avLst/>
          </a:prstGeom>
        </p:spPr>
      </p:pic>
      <p:sp>
        <p:nvSpPr>
          <p:cNvPr id="7" name="Google Shape;200;p26">
            <a:extLst>
              <a:ext uri="{FF2B5EF4-FFF2-40B4-BE49-F238E27FC236}">
                <a16:creationId xmlns:a16="http://schemas.microsoft.com/office/drawing/2014/main" id="{18A8C77F-1A5C-754D-343D-E4D02021AA90}"/>
              </a:ext>
            </a:extLst>
          </p:cNvPr>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a:latin typeface="Montserrat"/>
                <a:sym typeface="Montserrat"/>
              </a:rPr>
              <a:t>OPPORTUNITIES IN OUR SECTOR</a:t>
            </a:r>
            <a:endParaRPr lang="en-US"/>
          </a:p>
        </p:txBody>
      </p:sp>
    </p:spTree>
    <p:extLst>
      <p:ext uri="{BB962C8B-B14F-4D97-AF65-F5344CB8AC3E}">
        <p14:creationId xmlns:p14="http://schemas.microsoft.com/office/powerpoint/2010/main" val="39895268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2" name="Google Shape;66;p15">
            <a:extLst>
              <a:ext uri="{FF2B5EF4-FFF2-40B4-BE49-F238E27FC236}">
                <a16:creationId xmlns:a16="http://schemas.microsoft.com/office/drawing/2014/main" id="{AA954909-FA52-DFF3-E05F-A445687667E0}"/>
              </a:ext>
            </a:extLst>
          </p:cNvPr>
          <p:cNvSpPr txBox="1">
            <a:spLocks noGrp="1"/>
          </p:cNvSpPr>
          <p:nvPr/>
        </p:nvSpPr>
        <p:spPr>
          <a:xfrm>
            <a:off x="415600" y="593367"/>
            <a:ext cx="11360800" cy="763600"/>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89" b="0" i="0" u="none" strike="noStrike" kern="1200" cap="none" spc="0" normalizeH="0" baseline="0" noProof="0">
                <a:ln>
                  <a:noFill/>
                </a:ln>
                <a:solidFill>
                  <a:srgbClr val="FFFFFF"/>
                </a:solidFill>
                <a:effectLst/>
                <a:uLnTx/>
                <a:uFillTx/>
                <a:latin typeface="Arial"/>
                <a:cs typeface="Arial"/>
                <a:sym typeface="Arial"/>
              </a:rPr>
              <a:t>What’s all this for?</a:t>
            </a:r>
            <a:endParaRPr kumimoji="0" lang="en-US" sz="2489" b="0" i="0" u="none" strike="noStrike" kern="120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1200" cap="none" spc="0" normalizeH="0" baseline="0" noProof="0">
              <a:ln>
                <a:noFill/>
              </a:ln>
              <a:solidFill>
                <a:srgbClr val="FFFFFF"/>
              </a:solidFill>
              <a:effectLst/>
              <a:uLnTx/>
              <a:uFillTx/>
              <a:latin typeface="Arial"/>
              <a:cs typeface="Arial"/>
              <a:sym typeface="Arial"/>
            </a:endParaRPr>
          </a:p>
        </p:txBody>
      </p:sp>
      <p:pic>
        <p:nvPicPr>
          <p:cNvPr id="4" name="Graphic 3" descr="Compass with solid fill">
            <a:extLst>
              <a:ext uri="{FF2B5EF4-FFF2-40B4-BE49-F238E27FC236}">
                <a16:creationId xmlns:a16="http://schemas.microsoft.com/office/drawing/2014/main" id="{2E3F49E0-747C-CEA5-DE8E-96366766EF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56" y="2248027"/>
            <a:ext cx="1623392" cy="1623392"/>
          </a:xfrm>
          <a:prstGeom prst="rect">
            <a:avLst/>
          </a:prstGeom>
        </p:spPr>
      </p:pic>
      <p:sp>
        <p:nvSpPr>
          <p:cNvPr id="6" name="TextBox 5">
            <a:extLst>
              <a:ext uri="{FF2B5EF4-FFF2-40B4-BE49-F238E27FC236}">
                <a16:creationId xmlns:a16="http://schemas.microsoft.com/office/drawing/2014/main" id="{1A289AAE-2B20-C065-A00C-EAF59724370D}"/>
              </a:ext>
            </a:extLst>
          </p:cNvPr>
          <p:cNvSpPr txBox="1"/>
          <p:nvPr/>
        </p:nvSpPr>
        <p:spPr>
          <a:xfrm>
            <a:off x="1051856" y="3827412"/>
            <a:ext cx="162339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a:ln>
                  <a:noFill/>
                </a:ln>
                <a:solidFill>
                  <a:srgbClr val="3F434B"/>
                </a:solidFill>
                <a:effectLst/>
                <a:uLnTx/>
                <a:uFillTx/>
                <a:latin typeface="Arial"/>
                <a:ea typeface="+mn-ea"/>
                <a:cs typeface="Arial"/>
              </a:rPr>
              <a:t>Map your goals and tasks</a:t>
            </a:r>
            <a:endParaRPr kumimoji="0" lang="en-US" sz="1800" b="0" i="0" u="none" strike="noStrike" kern="1200" cap="none" spc="0" normalizeH="0" baseline="0" noProof="0">
              <a:ln>
                <a:noFill/>
              </a:ln>
              <a:solidFill>
                <a:srgbClr val="3F434B"/>
              </a:solidFill>
              <a:effectLst/>
              <a:uLnTx/>
              <a:uFillTx/>
              <a:latin typeface="Arial"/>
              <a:ea typeface="+mn-ea"/>
              <a:cs typeface="Arial"/>
            </a:endParaRPr>
          </a:p>
        </p:txBody>
      </p:sp>
      <p:sp>
        <p:nvSpPr>
          <p:cNvPr id="7" name="TextBox 6">
            <a:extLst>
              <a:ext uri="{FF2B5EF4-FFF2-40B4-BE49-F238E27FC236}">
                <a16:creationId xmlns:a16="http://schemas.microsoft.com/office/drawing/2014/main" id="{DE5DB4D9-6C9A-A182-8EFE-A8E68EACFD88}"/>
              </a:ext>
            </a:extLst>
          </p:cNvPr>
          <p:cNvSpPr txBox="1"/>
          <p:nvPr/>
        </p:nvSpPr>
        <p:spPr>
          <a:xfrm>
            <a:off x="2878463" y="3871419"/>
            <a:ext cx="162339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a:ln>
                  <a:noFill/>
                </a:ln>
                <a:solidFill>
                  <a:srgbClr val="3F434B"/>
                </a:solidFill>
                <a:effectLst/>
                <a:uLnTx/>
                <a:uFillTx/>
                <a:latin typeface="Arial"/>
                <a:ea typeface="+mn-ea"/>
                <a:cs typeface="Arial"/>
              </a:rPr>
              <a:t>Identify biggest </a:t>
            </a:r>
            <a:br>
              <a:rPr kumimoji="0" lang="en" sz="1800" b="0" i="0" u="none" strike="noStrike" kern="1200" cap="none" spc="0" normalizeH="0" baseline="0" noProof="0">
                <a:ln>
                  <a:noFill/>
                </a:ln>
                <a:solidFill>
                  <a:srgbClr val="3F434B"/>
                </a:solidFill>
                <a:effectLst/>
                <a:uLnTx/>
                <a:uFillTx/>
                <a:latin typeface="Arial"/>
                <a:ea typeface="+mn-ea"/>
                <a:cs typeface="Arial"/>
              </a:rPr>
            </a:br>
            <a:r>
              <a:rPr kumimoji="0" lang="en" sz="1800" b="0" i="0" u="none" strike="noStrike" kern="1200" cap="none" spc="0" normalizeH="0" baseline="0" noProof="0">
                <a:ln>
                  <a:noFill/>
                </a:ln>
                <a:solidFill>
                  <a:srgbClr val="3F434B"/>
                </a:solidFill>
                <a:effectLst/>
                <a:uLnTx/>
                <a:uFillTx/>
                <a:latin typeface="Arial"/>
                <a:ea typeface="+mn-ea"/>
                <a:cs typeface="Arial"/>
              </a:rPr>
              <a:t>wins</a:t>
            </a:r>
            <a:endParaRPr kumimoji="0" lang="en-US" sz="1800" b="0" i="0" u="none" strike="noStrike" kern="1200" cap="none" spc="0" normalizeH="0" baseline="0" noProof="0">
              <a:ln>
                <a:noFill/>
              </a:ln>
              <a:solidFill>
                <a:srgbClr val="3F434B"/>
              </a:solidFill>
              <a:effectLst/>
              <a:uLnTx/>
              <a:uFillTx/>
              <a:latin typeface="Arial"/>
              <a:ea typeface="+mn-ea"/>
              <a:cs typeface="Arial"/>
            </a:endParaRPr>
          </a:p>
        </p:txBody>
      </p:sp>
      <p:pic>
        <p:nvPicPr>
          <p:cNvPr id="14" name="Graphic 13" descr="Treasure Map with solid fill">
            <a:extLst>
              <a:ext uri="{FF2B5EF4-FFF2-40B4-BE49-F238E27FC236}">
                <a16:creationId xmlns:a16="http://schemas.microsoft.com/office/drawing/2014/main" id="{A5557A02-79AA-08A0-AD3D-26CDB4696C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6491" y="2354777"/>
            <a:ext cx="1485364" cy="1485364"/>
          </a:xfrm>
          <a:prstGeom prst="rect">
            <a:avLst/>
          </a:prstGeom>
        </p:spPr>
      </p:pic>
      <p:sp>
        <p:nvSpPr>
          <p:cNvPr id="16" name="TextBox 15">
            <a:extLst>
              <a:ext uri="{FF2B5EF4-FFF2-40B4-BE49-F238E27FC236}">
                <a16:creationId xmlns:a16="http://schemas.microsoft.com/office/drawing/2014/main" id="{F2996254-2008-E066-C213-9212D85876F4}"/>
              </a:ext>
            </a:extLst>
          </p:cNvPr>
          <p:cNvSpPr txBox="1"/>
          <p:nvPr/>
        </p:nvSpPr>
        <p:spPr>
          <a:xfrm>
            <a:off x="7572915" y="3866189"/>
            <a:ext cx="162339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a:ln>
                  <a:noFill/>
                </a:ln>
                <a:solidFill>
                  <a:srgbClr val="3F434B"/>
                </a:solidFill>
                <a:effectLst/>
                <a:uLnTx/>
                <a:uFillTx/>
                <a:latin typeface="Arial"/>
                <a:ea typeface="+mn-ea"/>
                <a:cs typeface="Arial"/>
              </a:rPr>
              <a:t>Validate</a:t>
            </a:r>
            <a:endParaRPr kumimoji="0" lang="en-US" sz="1800" b="0" i="0" u="none" strike="noStrike" kern="1200" cap="none" spc="0" normalizeH="0" baseline="0" noProof="0">
              <a:ln>
                <a:noFill/>
              </a:ln>
              <a:solidFill>
                <a:srgbClr val="3F434B"/>
              </a:solidFill>
              <a:effectLst/>
              <a:uLnTx/>
              <a:uFillTx/>
              <a:latin typeface="Arial"/>
              <a:ea typeface="+mn-ea"/>
              <a:cs typeface="Arial"/>
            </a:endParaRPr>
          </a:p>
        </p:txBody>
      </p:sp>
      <p:pic>
        <p:nvPicPr>
          <p:cNvPr id="18" name="Graphic 17" descr="Scientist male with solid fill">
            <a:extLst>
              <a:ext uri="{FF2B5EF4-FFF2-40B4-BE49-F238E27FC236}">
                <a16:creationId xmlns:a16="http://schemas.microsoft.com/office/drawing/2014/main" id="{A42A3980-830F-BA53-1201-6BC3FE9382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68896" y="2396017"/>
            <a:ext cx="1327411" cy="1327411"/>
          </a:xfrm>
          <a:prstGeom prst="rect">
            <a:avLst/>
          </a:prstGeom>
        </p:spPr>
      </p:pic>
      <p:pic>
        <p:nvPicPr>
          <p:cNvPr id="24" name="Graphic 23" descr="Production with solid fill">
            <a:extLst>
              <a:ext uri="{FF2B5EF4-FFF2-40B4-BE49-F238E27FC236}">
                <a16:creationId xmlns:a16="http://schemas.microsoft.com/office/drawing/2014/main" id="{D7CE3806-CF6A-C4B1-EA05-BA82DC1095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97241" y="2396017"/>
            <a:ext cx="1327411" cy="1327411"/>
          </a:xfrm>
          <a:prstGeom prst="rect">
            <a:avLst/>
          </a:prstGeom>
        </p:spPr>
      </p:pic>
      <p:sp>
        <p:nvSpPr>
          <p:cNvPr id="25" name="TextBox 24">
            <a:extLst>
              <a:ext uri="{FF2B5EF4-FFF2-40B4-BE49-F238E27FC236}">
                <a16:creationId xmlns:a16="http://schemas.microsoft.com/office/drawing/2014/main" id="{2F6D4F4E-D31D-CFF8-A870-9FF9F93875DA}"/>
              </a:ext>
            </a:extLst>
          </p:cNvPr>
          <p:cNvSpPr txBox="1"/>
          <p:nvPr/>
        </p:nvSpPr>
        <p:spPr>
          <a:xfrm>
            <a:off x="9501260" y="3887056"/>
            <a:ext cx="162339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a:ln>
                  <a:noFill/>
                </a:ln>
                <a:solidFill>
                  <a:srgbClr val="3F434B"/>
                </a:solidFill>
                <a:effectLst/>
                <a:uLnTx/>
                <a:uFillTx/>
                <a:latin typeface="Arial"/>
                <a:ea typeface="+mn-ea"/>
                <a:cs typeface="Arial"/>
              </a:rPr>
              <a:t>Implement</a:t>
            </a:r>
            <a:endParaRPr kumimoji="0" lang="en-US" sz="1800" b="0" i="0" u="none" strike="noStrike" kern="1200" cap="none" spc="0" normalizeH="0" baseline="0" noProof="0">
              <a:ln>
                <a:noFill/>
              </a:ln>
              <a:solidFill>
                <a:srgbClr val="3F434B"/>
              </a:solidFill>
              <a:effectLst/>
              <a:uLnTx/>
              <a:uFillTx/>
              <a:latin typeface="Arial"/>
              <a:ea typeface="+mn-ea"/>
              <a:cs typeface="Arial"/>
            </a:endParaRPr>
          </a:p>
        </p:txBody>
      </p:sp>
      <p:pic>
        <p:nvPicPr>
          <p:cNvPr id="29" name="Graphic 28" descr="Server with solid fill">
            <a:extLst>
              <a:ext uri="{FF2B5EF4-FFF2-40B4-BE49-F238E27FC236}">
                <a16:creationId xmlns:a16="http://schemas.microsoft.com/office/drawing/2014/main" id="{07425582-9CD7-79BC-9F64-DF16BE8D64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32294" y="2500001"/>
            <a:ext cx="1327411" cy="1327411"/>
          </a:xfrm>
          <a:prstGeom prst="rect">
            <a:avLst/>
          </a:prstGeom>
        </p:spPr>
      </p:pic>
      <p:sp>
        <p:nvSpPr>
          <p:cNvPr id="30" name="TextBox 29">
            <a:extLst>
              <a:ext uri="{FF2B5EF4-FFF2-40B4-BE49-F238E27FC236}">
                <a16:creationId xmlns:a16="http://schemas.microsoft.com/office/drawing/2014/main" id="{7662DC40-2EA7-AC27-F5C7-2CFD37FB2A8C}"/>
              </a:ext>
            </a:extLst>
          </p:cNvPr>
          <p:cNvSpPr txBox="1"/>
          <p:nvPr/>
        </p:nvSpPr>
        <p:spPr>
          <a:xfrm>
            <a:off x="5284303" y="3919745"/>
            <a:ext cx="162339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a:ln>
                  <a:noFill/>
                </a:ln>
                <a:solidFill>
                  <a:srgbClr val="3F434B"/>
                </a:solidFill>
                <a:effectLst/>
                <a:uLnTx/>
                <a:uFillTx/>
                <a:latin typeface="Arial"/>
                <a:ea typeface="+mn-ea"/>
                <a:cs typeface="Arial"/>
              </a:rPr>
              <a:t>Prepare your data</a:t>
            </a:r>
            <a:endParaRPr kumimoji="0" lang="en-US" sz="1800" b="0" i="0" u="none" strike="noStrike" kern="1200" cap="none" spc="0" normalizeH="0" baseline="0" noProof="0">
              <a:ln>
                <a:noFill/>
              </a:ln>
              <a:solidFill>
                <a:srgbClr val="3F434B"/>
              </a:solidFill>
              <a:effectLst/>
              <a:uLnTx/>
              <a:uFillTx/>
              <a:latin typeface="Arial"/>
              <a:ea typeface="+mn-ea"/>
              <a:cs typeface="Arial"/>
            </a:endParaRPr>
          </a:p>
        </p:txBody>
      </p:sp>
      <p:sp>
        <p:nvSpPr>
          <p:cNvPr id="9" name="Google Shape;200;p26">
            <a:extLst>
              <a:ext uri="{FF2B5EF4-FFF2-40B4-BE49-F238E27FC236}">
                <a16:creationId xmlns:a16="http://schemas.microsoft.com/office/drawing/2014/main" id="{20071715-38DB-4E63-CD7E-A54CBAE7C0DE}"/>
              </a:ext>
            </a:extLst>
          </p:cNvPr>
          <p:cNvSpPr txBox="1">
            <a:spLocks noGrp="1"/>
          </p:cNvSpPr>
          <p:nvPr>
            <p:ph type="title"/>
          </p:nvPr>
        </p:nvSpPr>
        <p:spPr>
          <a:xfrm>
            <a:off x="568000" y="7457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a:latin typeface="Montserrat"/>
                <a:sym typeface="Montserrat"/>
              </a:rPr>
              <a:t>MAKING AI WORK FOR ADIUVO</a:t>
            </a:r>
            <a:endParaRPr lang="en-US"/>
          </a:p>
        </p:txBody>
      </p:sp>
      <p:pic>
        <p:nvPicPr>
          <p:cNvPr id="5" name="Picture 4" descr="Hand Drawn Circle PNG &amp; SVG Design For T-Shirts">
            <a:extLst>
              <a:ext uri="{FF2B5EF4-FFF2-40B4-BE49-F238E27FC236}">
                <a16:creationId xmlns:a16="http://schemas.microsoft.com/office/drawing/2014/main" id="{888ED41E-7DB6-C997-EE8B-7483E41C5356}"/>
              </a:ext>
            </a:extLst>
          </p:cNvPr>
          <p:cNvPicPr>
            <a:picLocks noChangeAspect="1"/>
          </p:cNvPicPr>
          <p:nvPr/>
        </p:nvPicPr>
        <p:blipFill>
          <a:blip r:embed="rId13"/>
          <a:stretch>
            <a:fillRect/>
          </a:stretch>
        </p:blipFill>
        <p:spPr>
          <a:xfrm>
            <a:off x="4526061" y="2023185"/>
            <a:ext cx="3134015" cy="3128153"/>
          </a:xfrm>
          <a:prstGeom prst="rect">
            <a:avLst/>
          </a:prstGeom>
        </p:spPr>
      </p:pic>
    </p:spTree>
    <p:extLst>
      <p:ext uri="{BB962C8B-B14F-4D97-AF65-F5344CB8AC3E}">
        <p14:creationId xmlns:p14="http://schemas.microsoft.com/office/powerpoint/2010/main" val="10983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FAA642E-306A-8734-0BFB-34F62C0B582A}"/>
              </a:ext>
            </a:extLst>
          </p:cNvPr>
          <p:cNvGraphicFramePr>
            <a:graphicFrameLocks noGrp="1"/>
          </p:cNvGraphicFramePr>
          <p:nvPr/>
        </p:nvGraphicFramePr>
        <p:xfrm>
          <a:off x="754529" y="926352"/>
          <a:ext cx="10722647" cy="5045846"/>
        </p:xfrm>
        <a:graphic>
          <a:graphicData uri="http://schemas.openxmlformats.org/drawingml/2006/table">
            <a:tbl>
              <a:tblPr firstRow="1" bandRow="1">
                <a:tableStyleId>{5C22544A-7EE6-4342-B048-85BDC9FD1C3A}</a:tableStyleId>
              </a:tblPr>
              <a:tblGrid>
                <a:gridCol w="5351607">
                  <a:extLst>
                    <a:ext uri="{9D8B030D-6E8A-4147-A177-3AD203B41FA5}">
                      <a16:colId xmlns:a16="http://schemas.microsoft.com/office/drawing/2014/main" val="418026075"/>
                    </a:ext>
                  </a:extLst>
                </a:gridCol>
                <a:gridCol w="5371040">
                  <a:extLst>
                    <a:ext uri="{9D8B030D-6E8A-4147-A177-3AD203B41FA5}">
                      <a16:colId xmlns:a16="http://schemas.microsoft.com/office/drawing/2014/main" val="1896265459"/>
                    </a:ext>
                  </a:extLst>
                </a:gridCol>
              </a:tblGrid>
              <a:tr h="1586752">
                <a:tc>
                  <a:txBody>
                    <a:bodyPr/>
                    <a:lstStyle/>
                    <a:p>
                      <a:pPr lvl="0" algn="ctr">
                        <a:buNone/>
                      </a:pPr>
                      <a:br>
                        <a:rPr lang="en-US" sz="2800" dirty="0">
                          <a:solidFill>
                            <a:srgbClr val="FFFFFF"/>
                          </a:solidFill>
                        </a:rPr>
                      </a:br>
                      <a:br>
                        <a:rPr lang="en-US" sz="2800" dirty="0">
                          <a:solidFill>
                            <a:srgbClr val="FFFFFF"/>
                          </a:solidFill>
                        </a:rPr>
                      </a:br>
                      <a:r>
                        <a:rPr lang="en-US" sz="2800" dirty="0">
                          <a:solidFill>
                            <a:schemeClr val="bg1"/>
                          </a:solidFill>
                        </a:rPr>
                        <a:t>Strengths / opportunities</a:t>
                      </a:r>
                    </a:p>
                  </a:txBody>
                  <a:tcPr anchor="ctr">
                    <a:solidFill>
                      <a:srgbClr val="5AA8A0"/>
                    </a:solidFill>
                  </a:tcPr>
                </a:tc>
                <a:tc>
                  <a:txBody>
                    <a:bodyPr/>
                    <a:lstStyle/>
                    <a:p>
                      <a:pPr algn="ctr"/>
                      <a:br>
                        <a:rPr lang="en-US" sz="2800" dirty="0">
                          <a:solidFill>
                            <a:srgbClr val="262626"/>
                          </a:solidFill>
                        </a:rPr>
                      </a:br>
                      <a:br>
                        <a:rPr lang="en-US" sz="2800" dirty="0">
                          <a:solidFill>
                            <a:srgbClr val="262626"/>
                          </a:solidFill>
                        </a:rPr>
                      </a:br>
                      <a:r>
                        <a:rPr lang="en-US" sz="2800" dirty="0">
                          <a:solidFill>
                            <a:schemeClr val="bg1"/>
                          </a:solidFill>
                        </a:rPr>
                        <a:t>Challenges / threats</a:t>
                      </a:r>
                    </a:p>
                  </a:txBody>
                  <a:tcPr anchor="ctr">
                    <a:solidFill>
                      <a:srgbClr val="FFC56E"/>
                    </a:solidFill>
                  </a:tcPr>
                </a:tc>
                <a:extLst>
                  <a:ext uri="{0D108BD9-81ED-4DB2-BD59-A6C34878D82A}">
                    <a16:rowId xmlns:a16="http://schemas.microsoft.com/office/drawing/2014/main" val="1411845219"/>
                  </a:ext>
                </a:extLst>
              </a:tr>
              <a:tr h="3459094">
                <a:tc>
                  <a:txBody>
                    <a:bodyPr/>
                    <a:lstStyle/>
                    <a:p>
                      <a:pPr marL="342900" indent="-342900">
                        <a:buFont typeface="Wingdings" pitchFamily="2" charset="2"/>
                        <a:buChar char="Ø"/>
                      </a:pPr>
                      <a:r>
                        <a:rPr lang="en-US" sz="2400" dirty="0"/>
                        <a:t>Deep proprietary sector knowledge</a:t>
                      </a:r>
                    </a:p>
                    <a:p>
                      <a:pPr marL="342900" lvl="0" indent="-342900">
                        <a:buFont typeface="Wingdings" pitchFamily="2" charset="2"/>
                        <a:buChar char="Ø"/>
                      </a:pPr>
                      <a:r>
                        <a:rPr lang="en-US" sz="2400" dirty="0"/>
                        <a:t>Large valued client list</a:t>
                      </a:r>
                    </a:p>
                    <a:p>
                      <a:pPr marL="342900" lvl="0" indent="-342900">
                        <a:buFont typeface="Wingdings" pitchFamily="2" charset="2"/>
                        <a:buChar char="Ø"/>
                      </a:pPr>
                      <a:r>
                        <a:rPr lang="en-US" sz="2400" dirty="0"/>
                        <a:t>Well placed to grow internationally</a:t>
                      </a:r>
                    </a:p>
                    <a:p>
                      <a:pPr marL="342900" lvl="0" indent="-342900">
                        <a:buFont typeface="Wingdings" pitchFamily="2" charset="2"/>
                        <a:buChar char="Ø"/>
                      </a:pPr>
                      <a:r>
                        <a:rPr lang="en-US" sz="2400" dirty="0"/>
                        <a:t>Well placed to grow value proposition</a:t>
                      </a:r>
                    </a:p>
                    <a:p>
                      <a:pPr marL="342900" lvl="0" indent="-342900">
                        <a:buFont typeface="Wingdings" pitchFamily="2" charset="2"/>
                        <a:buChar char="Ø"/>
                      </a:pPr>
                      <a:r>
                        <a:rPr lang="en-US" sz="2400" dirty="0"/>
                        <a:t>Technology</a:t>
                      </a:r>
                    </a:p>
                  </a:txBody>
                  <a:tcPr>
                    <a:solidFill>
                      <a:srgbClr val="5AA8A0">
                        <a:alpha val="50000"/>
                      </a:srgbClr>
                    </a:solidFill>
                  </a:tcPr>
                </a:tc>
                <a:tc>
                  <a:txBody>
                    <a:bodyPr/>
                    <a:lstStyle/>
                    <a:p>
                      <a:pPr marL="342900" lvl="0" indent="-342900">
                        <a:buFont typeface="Wingdings" pitchFamily="2" charset="2"/>
                        <a:buChar char="Ø"/>
                      </a:pPr>
                      <a:r>
                        <a:rPr lang="en-US" sz="2400" b="0" i="0" u="none" strike="noStrike" noProof="0" dirty="0">
                          <a:solidFill>
                            <a:srgbClr val="000000"/>
                          </a:solidFill>
                          <a:latin typeface="Raleway"/>
                        </a:rPr>
                        <a:t>Data administration</a:t>
                      </a:r>
                      <a:endParaRPr lang="en-US" sz="2400" dirty="0"/>
                    </a:p>
                    <a:p>
                      <a:pPr marL="342900" lvl="0" indent="-342900">
                        <a:buFont typeface="Wingdings" pitchFamily="2" charset="2"/>
                        <a:buChar char="Ø"/>
                      </a:pPr>
                      <a:r>
                        <a:rPr lang="en-US" sz="2400" b="0" i="0" u="none" strike="noStrike" noProof="0" dirty="0">
                          <a:solidFill>
                            <a:srgbClr val="000000"/>
                          </a:solidFill>
                          <a:latin typeface="Raleway"/>
                        </a:rPr>
                        <a:t>Quality assurance</a:t>
                      </a:r>
                      <a:endParaRPr lang="en-US" sz="2400" dirty="0"/>
                    </a:p>
                    <a:p>
                      <a:pPr marL="342900" lvl="0" indent="-342900">
                        <a:buFont typeface="Wingdings" pitchFamily="2" charset="2"/>
                        <a:buChar char="Ø"/>
                      </a:pPr>
                      <a:r>
                        <a:rPr lang="en-US" sz="2400" b="0" i="0" u="none" strike="noStrike" noProof="0" dirty="0">
                          <a:solidFill>
                            <a:srgbClr val="000000"/>
                          </a:solidFill>
                          <a:latin typeface="Raleway"/>
                        </a:rPr>
                        <a:t>Training speed</a:t>
                      </a:r>
                      <a:endParaRPr lang="en-US" dirty="0"/>
                    </a:p>
                    <a:p>
                      <a:pPr marL="342900" lvl="0" indent="-342900">
                        <a:buFont typeface="Wingdings" pitchFamily="2" charset="2"/>
                        <a:buChar char="Ø"/>
                      </a:pPr>
                      <a:r>
                        <a:rPr lang="en-US" sz="2400" b="0" i="0" u="none" strike="noStrike" noProof="0" dirty="0">
                          <a:solidFill>
                            <a:srgbClr val="000000"/>
                          </a:solidFill>
                          <a:latin typeface="Raleway"/>
                        </a:rPr>
                        <a:t>Recruiting</a:t>
                      </a:r>
                    </a:p>
                    <a:p>
                      <a:pPr marL="342900" lvl="0" indent="-342900">
                        <a:buFont typeface="Wingdings" pitchFamily="2" charset="2"/>
                        <a:buChar char="Ø"/>
                      </a:pPr>
                      <a:r>
                        <a:rPr lang="en-US" sz="2400" b="0" i="0" u="none" strike="noStrike" noProof="0" dirty="0">
                          <a:solidFill>
                            <a:srgbClr val="000000"/>
                          </a:solidFill>
                          <a:latin typeface="Raleway"/>
                        </a:rPr>
                        <a:t>Technology</a:t>
                      </a:r>
                    </a:p>
                  </a:txBody>
                  <a:tcPr>
                    <a:solidFill>
                      <a:srgbClr val="FFC56E">
                        <a:alpha val="55000"/>
                      </a:srgbClr>
                    </a:solidFill>
                  </a:tcPr>
                </a:tc>
                <a:extLst>
                  <a:ext uri="{0D108BD9-81ED-4DB2-BD59-A6C34878D82A}">
                    <a16:rowId xmlns:a16="http://schemas.microsoft.com/office/drawing/2014/main" val="2995656731"/>
                  </a:ext>
                </a:extLst>
              </a:tr>
            </a:tbl>
          </a:graphicData>
        </a:graphic>
      </p:graphicFrame>
      <p:pic>
        <p:nvPicPr>
          <p:cNvPr id="5" name="Graphic 4" descr="Body builder with solid fill">
            <a:extLst>
              <a:ext uri="{FF2B5EF4-FFF2-40B4-BE49-F238E27FC236}">
                <a16:creationId xmlns:a16="http://schemas.microsoft.com/office/drawing/2014/main" id="{DB4EDDBB-D408-D487-199D-C604F6B0CB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67211" y="1059330"/>
            <a:ext cx="914400" cy="914400"/>
          </a:xfrm>
          <a:prstGeom prst="rect">
            <a:avLst/>
          </a:prstGeom>
        </p:spPr>
      </p:pic>
      <p:pic>
        <p:nvPicPr>
          <p:cNvPr id="10" name="Graphic 9" descr="Exclamation mark with solid fill">
            <a:extLst>
              <a:ext uri="{FF2B5EF4-FFF2-40B4-BE49-F238E27FC236}">
                <a16:creationId xmlns:a16="http://schemas.microsoft.com/office/drawing/2014/main" id="{1FAC0F7B-A45C-76C3-CF1E-8922C677D0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9036" y="1059329"/>
            <a:ext cx="914400" cy="914400"/>
          </a:xfrm>
          <a:prstGeom prst="rect">
            <a:avLst/>
          </a:prstGeom>
        </p:spPr>
      </p:pic>
    </p:spTree>
    <p:extLst>
      <p:ext uri="{BB962C8B-B14F-4D97-AF65-F5344CB8AC3E}">
        <p14:creationId xmlns:p14="http://schemas.microsoft.com/office/powerpoint/2010/main" val="371519639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500259B-0C71-4777-DA91-C4C4C1BBC9C3}"/>
              </a:ext>
            </a:extLst>
          </p:cNvPr>
          <p:cNvGraphicFramePr>
            <a:graphicFrameLocks noGrp="1"/>
          </p:cNvGraphicFramePr>
          <p:nvPr/>
        </p:nvGraphicFramePr>
        <p:xfrm>
          <a:off x="590175" y="1180352"/>
          <a:ext cx="11179709" cy="4917164"/>
        </p:xfrm>
        <a:graphic>
          <a:graphicData uri="http://schemas.openxmlformats.org/drawingml/2006/table">
            <a:tbl>
              <a:tblPr firstRow="1" bandRow="1">
                <a:tableStyleId>{5C22544A-7EE6-4342-B048-85BDC9FD1C3A}</a:tableStyleId>
              </a:tblPr>
              <a:tblGrid>
                <a:gridCol w="3361762">
                  <a:extLst>
                    <a:ext uri="{9D8B030D-6E8A-4147-A177-3AD203B41FA5}">
                      <a16:colId xmlns:a16="http://schemas.microsoft.com/office/drawing/2014/main" val="2712709054"/>
                    </a:ext>
                  </a:extLst>
                </a:gridCol>
                <a:gridCol w="1707776">
                  <a:extLst>
                    <a:ext uri="{9D8B030D-6E8A-4147-A177-3AD203B41FA5}">
                      <a16:colId xmlns:a16="http://schemas.microsoft.com/office/drawing/2014/main" val="3290531763"/>
                    </a:ext>
                  </a:extLst>
                </a:gridCol>
                <a:gridCol w="1371600">
                  <a:extLst>
                    <a:ext uri="{9D8B030D-6E8A-4147-A177-3AD203B41FA5}">
                      <a16:colId xmlns:a16="http://schemas.microsoft.com/office/drawing/2014/main" val="2452739207"/>
                    </a:ext>
                  </a:extLst>
                </a:gridCol>
                <a:gridCol w="1828800">
                  <a:extLst>
                    <a:ext uri="{9D8B030D-6E8A-4147-A177-3AD203B41FA5}">
                      <a16:colId xmlns:a16="http://schemas.microsoft.com/office/drawing/2014/main" val="268558948"/>
                    </a:ext>
                  </a:extLst>
                </a:gridCol>
                <a:gridCol w="1330666">
                  <a:extLst>
                    <a:ext uri="{9D8B030D-6E8A-4147-A177-3AD203B41FA5}">
                      <a16:colId xmlns:a16="http://schemas.microsoft.com/office/drawing/2014/main" val="4102418179"/>
                    </a:ext>
                  </a:extLst>
                </a:gridCol>
                <a:gridCol w="1579105">
                  <a:extLst>
                    <a:ext uri="{9D8B030D-6E8A-4147-A177-3AD203B41FA5}">
                      <a16:colId xmlns:a16="http://schemas.microsoft.com/office/drawing/2014/main" val="1111402894"/>
                    </a:ext>
                  </a:extLst>
                </a:gridCol>
              </a:tblGrid>
              <a:tr h="1442444">
                <a:tc>
                  <a:txBody>
                    <a:bodyPr/>
                    <a:lstStyle/>
                    <a:p>
                      <a:pPr lvl="0" algn="ctr">
                        <a:buNone/>
                      </a:pPr>
                      <a:r>
                        <a:rPr lang="en-US" dirty="0"/>
                        <a:t>Strengths, Opportunities, challenges &amp; threats</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4341037"/>
                  </a:ext>
                </a:extLst>
              </a:tr>
              <a:tr h="803802">
                <a:tc>
                  <a:txBody>
                    <a:bodyPr/>
                    <a:lstStyle/>
                    <a:p>
                      <a:pPr lvl="0" algn="ctr">
                        <a:lnSpc>
                          <a:spcPct val="100000"/>
                        </a:lnSpc>
                        <a:spcBef>
                          <a:spcPts val="0"/>
                        </a:spcBef>
                        <a:spcAft>
                          <a:spcPts val="0"/>
                        </a:spcAft>
                        <a:buNone/>
                      </a:pPr>
                      <a:endParaRPr lang="en" sz="1800" b="1" i="0" u="none" strike="noStrike" noProof="0" dirty="0">
                        <a:solidFill>
                          <a:srgbClr val="3F434B"/>
                        </a:solidFill>
                        <a:latin typeface="Raleway"/>
                      </a:endParaRPr>
                    </a:p>
                  </a:txBody>
                  <a:tcPr anchor="ctr">
                    <a:solidFill>
                      <a:srgbClr val="FFC56E"/>
                    </a:solidFill>
                  </a:tcPr>
                </a:tc>
                <a:tc>
                  <a:txBody>
                    <a:bodyPr/>
                    <a:lstStyle/>
                    <a:p>
                      <a:pPr lvl="0" algn="ctr">
                        <a:lnSpc>
                          <a:spcPct val="100000"/>
                        </a:lnSpc>
                        <a:spcBef>
                          <a:spcPts val="0"/>
                        </a:spcBef>
                        <a:spcAft>
                          <a:spcPts val="0"/>
                        </a:spcAft>
                        <a:buNone/>
                      </a:pPr>
                      <a:r>
                        <a:rPr lang="en" sz="1800" b="1" i="0" u="none" strike="noStrike" noProof="0" dirty="0">
                          <a:solidFill>
                            <a:srgbClr val="3F434B"/>
                          </a:solidFill>
                          <a:latin typeface="Raleway"/>
                        </a:rPr>
                        <a:t>AI resident &amp; agent assistant </a:t>
                      </a:r>
                    </a:p>
                  </a:txBody>
                  <a:tcPr anchor="ctr">
                    <a:solidFill>
                      <a:srgbClr val="FFC56E"/>
                    </a:solidFill>
                  </a:tcPr>
                </a:tc>
                <a:tc>
                  <a:txBody>
                    <a:bodyPr/>
                    <a:lstStyle/>
                    <a:p>
                      <a:pPr lvl="0" algn="ctr">
                        <a:lnSpc>
                          <a:spcPct val="100000"/>
                        </a:lnSpc>
                        <a:spcBef>
                          <a:spcPts val="0"/>
                        </a:spcBef>
                        <a:spcAft>
                          <a:spcPts val="0"/>
                        </a:spcAft>
                        <a:buNone/>
                      </a:pPr>
                      <a:r>
                        <a:rPr lang="en" sz="1800" b="1" i="0" u="none" strike="noStrike" noProof="0" dirty="0">
                          <a:solidFill>
                            <a:srgbClr val="3F434B"/>
                          </a:solidFill>
                          <a:latin typeface="Raleway"/>
                        </a:rPr>
                        <a:t>AI QA</a:t>
                      </a:r>
                      <a:endParaRPr lang="en-US" sz="1800" b="1" i="0" u="none" strike="noStrike" noProof="0">
                        <a:solidFill>
                          <a:srgbClr val="000000"/>
                        </a:solidFill>
                        <a:latin typeface="Raleway"/>
                      </a:endParaRPr>
                    </a:p>
                  </a:txBody>
                  <a:tcPr anchor="ctr">
                    <a:solidFill>
                      <a:srgbClr val="FFC56E"/>
                    </a:solidFill>
                  </a:tcPr>
                </a:tc>
                <a:tc>
                  <a:txBody>
                    <a:bodyPr/>
                    <a:lstStyle/>
                    <a:p>
                      <a:pPr lvl="0" algn="ctr">
                        <a:lnSpc>
                          <a:spcPct val="100000"/>
                        </a:lnSpc>
                        <a:spcBef>
                          <a:spcPts val="0"/>
                        </a:spcBef>
                        <a:spcAft>
                          <a:spcPts val="0"/>
                        </a:spcAft>
                        <a:buNone/>
                      </a:pPr>
                      <a:r>
                        <a:rPr lang="en" sz="1800" b="1" i="0" u="none" strike="noStrike" noProof="0" dirty="0">
                          <a:solidFill>
                            <a:srgbClr val="3F434B"/>
                          </a:solidFill>
                          <a:latin typeface="Raleway"/>
                        </a:rPr>
                        <a:t>AI Document Abstraction</a:t>
                      </a:r>
                      <a:endParaRPr lang="en-US" sz="1800" b="1" i="0" u="none" strike="noStrike" noProof="0">
                        <a:solidFill>
                          <a:srgbClr val="000000"/>
                        </a:solidFill>
                        <a:latin typeface="Raleway"/>
                      </a:endParaRPr>
                    </a:p>
                  </a:txBody>
                  <a:tcPr anchor="ctr">
                    <a:solidFill>
                      <a:srgbClr val="FFC56E"/>
                    </a:solidFill>
                  </a:tcPr>
                </a:tc>
                <a:tc>
                  <a:txBody>
                    <a:bodyPr/>
                    <a:lstStyle/>
                    <a:p>
                      <a:pPr lvl="0" algn="ctr">
                        <a:lnSpc>
                          <a:spcPct val="100000"/>
                        </a:lnSpc>
                        <a:spcBef>
                          <a:spcPts val="0"/>
                        </a:spcBef>
                        <a:spcAft>
                          <a:spcPts val="0"/>
                        </a:spcAft>
                        <a:buNone/>
                      </a:pPr>
                      <a:r>
                        <a:rPr lang="en" sz="1800" b="1" i="0" u="none" strike="noStrike" noProof="0" dirty="0">
                          <a:solidFill>
                            <a:srgbClr val="3F434B"/>
                          </a:solidFill>
                          <a:latin typeface="Raleway"/>
                        </a:rPr>
                        <a:t>AI Training </a:t>
                      </a:r>
                      <a:endParaRPr lang="en-US" sz="1800" b="1" i="0" u="none" strike="noStrike" noProof="0" dirty="0">
                        <a:solidFill>
                          <a:srgbClr val="000000"/>
                        </a:solidFill>
                        <a:latin typeface="Raleway"/>
                      </a:endParaRPr>
                    </a:p>
                  </a:txBody>
                  <a:tcPr anchor="ctr">
                    <a:solidFill>
                      <a:srgbClr val="FFC56E"/>
                    </a:solidFill>
                  </a:tcPr>
                </a:tc>
                <a:tc>
                  <a:txBody>
                    <a:bodyPr/>
                    <a:lstStyle/>
                    <a:p>
                      <a:pPr lvl="0" algn="ctr">
                        <a:lnSpc>
                          <a:spcPct val="100000"/>
                        </a:lnSpc>
                        <a:spcBef>
                          <a:spcPts val="0"/>
                        </a:spcBef>
                        <a:spcAft>
                          <a:spcPts val="0"/>
                        </a:spcAft>
                        <a:buNone/>
                      </a:pPr>
                      <a:r>
                        <a:rPr lang="en" sz="1800" b="1" i="0" u="none" strike="noStrike" noProof="0" dirty="0">
                          <a:solidFill>
                            <a:srgbClr val="3F434B"/>
                          </a:solidFill>
                          <a:latin typeface="Raleway"/>
                        </a:rPr>
                        <a:t>AI process automation</a:t>
                      </a:r>
                      <a:endParaRPr lang="en-US" sz="1800" b="1" i="0" u="none" strike="noStrike" noProof="0">
                        <a:solidFill>
                          <a:srgbClr val="000000"/>
                        </a:solidFill>
                        <a:latin typeface="Raleway"/>
                      </a:endParaRPr>
                    </a:p>
                  </a:txBody>
                  <a:tcPr anchor="ctr">
                    <a:solidFill>
                      <a:srgbClr val="FFC56E"/>
                    </a:solidFill>
                  </a:tcPr>
                </a:tc>
                <a:extLst>
                  <a:ext uri="{0D108BD9-81ED-4DB2-BD59-A6C34878D82A}">
                    <a16:rowId xmlns:a16="http://schemas.microsoft.com/office/drawing/2014/main" val="1632022516"/>
                  </a:ext>
                </a:extLst>
              </a:tr>
              <a:tr h="364921">
                <a:tc>
                  <a:txBody>
                    <a:bodyPr/>
                    <a:lstStyle/>
                    <a:p>
                      <a:pPr marL="0" lvl="0" indent="0">
                        <a:buNone/>
                      </a:pPr>
                      <a:r>
                        <a:rPr lang="en-US" sz="1800" b="0" i="0" u="none" strike="noStrike" noProof="0" dirty="0">
                          <a:solidFill>
                            <a:srgbClr val="000000"/>
                          </a:solidFill>
                          <a:latin typeface="Raleway"/>
                        </a:rPr>
                        <a:t>Proprietary sector knowledge</a:t>
                      </a:r>
                      <a:endParaRPr lang="en-US" sz="1800" b="0"/>
                    </a:p>
                  </a:txBody>
                  <a:tcPr/>
                </a:tc>
                <a:tc>
                  <a:txBody>
                    <a:bodyPr/>
                    <a:lstStyle/>
                    <a:p>
                      <a:pPr marL="0" lvl="0" indent="0">
                        <a:buClr>
                          <a:srgbClr val="000000"/>
                        </a:buClr>
                        <a:buNone/>
                      </a:pPr>
                      <a:endParaRPr lang="en-US" sz="1800" b="0" i="0" u="none" strike="noStrike" noProof="0" dirty="0">
                        <a:solidFill>
                          <a:srgbClr val="000000"/>
                        </a:solidFill>
                        <a:latin typeface="Raleway"/>
                      </a:endParaRP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291233516"/>
                  </a:ext>
                </a:extLst>
              </a:tr>
              <a:tr h="319318">
                <a:tc>
                  <a:txBody>
                    <a:bodyPr/>
                    <a:lstStyle/>
                    <a:p>
                      <a:pPr marL="0" lvl="0" indent="0">
                        <a:buNone/>
                      </a:pPr>
                      <a:r>
                        <a:rPr lang="en-US" sz="1800" b="0" i="0" u="none" strike="noStrike" noProof="0" dirty="0">
                          <a:solidFill>
                            <a:srgbClr val="000000"/>
                          </a:solidFill>
                          <a:latin typeface="Raleway"/>
                        </a:rPr>
                        <a:t>Support international growth</a:t>
                      </a:r>
                    </a:p>
                  </a:txBody>
                  <a:tcPr/>
                </a:tc>
                <a:tc>
                  <a:txBody>
                    <a:bodyPr/>
                    <a:lstStyle/>
                    <a:p>
                      <a:pPr marL="457200" lvl="0" indent="-457200">
                        <a:buAutoNum type="arabicPeriod"/>
                      </a:pPr>
                      <a:endParaRPr lang="en-US" sz="1800" b="0" i="0" u="none" strike="noStrike" noProof="0" dirty="0">
                        <a:solidFill>
                          <a:srgbClr val="000000"/>
                        </a:solidFill>
                        <a:latin typeface="Raleway"/>
                      </a:endParaRPr>
                    </a:p>
                  </a:txBody>
                  <a:tcPr/>
                </a:tc>
                <a:tc>
                  <a:txBody>
                    <a:bodyPr/>
                    <a:lstStyle/>
                    <a:p>
                      <a:pPr lvl="0">
                        <a:buNone/>
                      </a:pPr>
                      <a:endParaRPr lang="en-US" sz="1400" dirty="0"/>
                    </a:p>
                  </a:txBody>
                  <a:tcPr/>
                </a:tc>
                <a:tc>
                  <a:txBody>
                    <a:bodyPr/>
                    <a:lstStyle/>
                    <a:p>
                      <a:pPr lvl="0">
                        <a:buNone/>
                      </a:pPr>
                      <a:endParaRPr lang="en-US" sz="1400" dirty="0"/>
                    </a:p>
                  </a:txBody>
                  <a:tcPr/>
                </a:tc>
                <a:tc>
                  <a:txBody>
                    <a:bodyPr/>
                    <a:lstStyle/>
                    <a:p>
                      <a:pPr lvl="0">
                        <a:buNone/>
                      </a:pPr>
                      <a:endParaRPr lang="en-US" sz="1400" dirty="0"/>
                    </a:p>
                  </a:txBody>
                  <a:tcPr/>
                </a:tc>
                <a:tc>
                  <a:txBody>
                    <a:bodyPr/>
                    <a:lstStyle/>
                    <a:p>
                      <a:pPr lvl="0">
                        <a:buNone/>
                      </a:pPr>
                      <a:endParaRPr lang="en-US" sz="1400" dirty="0"/>
                    </a:p>
                  </a:txBody>
                  <a:tcPr/>
                </a:tc>
                <a:extLst>
                  <a:ext uri="{0D108BD9-81ED-4DB2-BD59-A6C34878D82A}">
                    <a16:rowId xmlns:a16="http://schemas.microsoft.com/office/drawing/2014/main" val="4017836886"/>
                  </a:ext>
                </a:extLst>
              </a:tr>
              <a:tr h="319318">
                <a:tc>
                  <a:txBody>
                    <a:bodyPr/>
                    <a:lstStyle/>
                    <a:p>
                      <a:pPr marL="0" lvl="0" indent="0">
                        <a:buNone/>
                      </a:pPr>
                      <a:r>
                        <a:rPr lang="en-US" sz="1800" b="0" i="0" u="none" strike="noStrike" noProof="0" dirty="0">
                          <a:solidFill>
                            <a:srgbClr val="000000"/>
                          </a:solidFill>
                          <a:latin typeface="Raleway"/>
                        </a:rPr>
                        <a:t>Grow value proposition</a:t>
                      </a:r>
                    </a:p>
                  </a:txBody>
                  <a:tcPr/>
                </a:tc>
                <a:tc>
                  <a:txBody>
                    <a:bodyPr/>
                    <a:lstStyle/>
                    <a:p>
                      <a:pPr marL="0" lvl="0" indent="0">
                        <a:buClr>
                          <a:srgbClr val="000000"/>
                        </a:buClr>
                        <a:buNone/>
                      </a:pPr>
                      <a:endParaRPr lang="en-US" sz="1800" b="0" i="0" u="none" strike="noStrike" noProof="0" dirty="0">
                        <a:solidFill>
                          <a:srgbClr val="000000"/>
                        </a:solidFill>
                        <a:latin typeface="Raleway"/>
                      </a:endParaRPr>
                    </a:p>
                  </a:txBody>
                  <a:tcPr/>
                </a:tc>
                <a:tc>
                  <a:txBody>
                    <a:bodyPr/>
                    <a:lstStyle/>
                    <a:p>
                      <a:pPr marL="0" lvl="0" indent="0">
                        <a:buClr>
                          <a:srgbClr val="000000"/>
                        </a:buClr>
                        <a:buNone/>
                      </a:pPr>
                      <a:endParaRPr lang="en-US" sz="1800" b="0" i="0" u="none" strike="noStrike" noProof="0" dirty="0">
                        <a:solidFill>
                          <a:srgbClr val="000000"/>
                        </a:solidFill>
                        <a:latin typeface="Raleway"/>
                      </a:endParaRP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937443442"/>
                  </a:ext>
                </a:extLst>
              </a:tr>
              <a:tr h="319318">
                <a:tc>
                  <a:txBody>
                    <a:bodyPr/>
                    <a:lstStyle/>
                    <a:p>
                      <a:pPr marL="0" lvl="0" indent="0">
                        <a:buNone/>
                      </a:pPr>
                      <a:r>
                        <a:rPr lang="en-US" sz="1800" b="0" i="0" u="none" strike="noStrike" noProof="0" dirty="0">
                          <a:solidFill>
                            <a:srgbClr val="000000"/>
                          </a:solidFill>
                          <a:latin typeface="Raleway"/>
                        </a:rPr>
                        <a:t>Reduce data administration</a:t>
                      </a:r>
                    </a:p>
                  </a:txBody>
                  <a:tcPr/>
                </a:tc>
                <a:tc>
                  <a:txBody>
                    <a:bodyPr/>
                    <a:lstStyle/>
                    <a:p>
                      <a:pPr marL="0" lvl="0" indent="0">
                        <a:buNone/>
                      </a:pPr>
                      <a:endParaRPr lang="en-US" sz="1800" b="0" i="0" u="none" strike="noStrike" noProof="0" dirty="0">
                        <a:solidFill>
                          <a:srgbClr val="000000"/>
                        </a:solidFill>
                        <a:latin typeface="Raleway"/>
                      </a:endParaRPr>
                    </a:p>
                  </a:txBody>
                  <a:tcPr/>
                </a:tc>
                <a:tc>
                  <a:txBody>
                    <a:bodyPr/>
                    <a:lstStyle/>
                    <a:p>
                      <a:pPr marL="342900" lvl="0" indent="-342900">
                        <a:buAutoNum type="arabicPeriod"/>
                      </a:pPr>
                      <a:endParaRPr lang="en-US" sz="1800" b="0" i="0" u="none" strike="noStrike" noProof="0" dirty="0">
                        <a:solidFill>
                          <a:srgbClr val="000000"/>
                        </a:solidFill>
                        <a:latin typeface="Raleway"/>
                      </a:endParaRPr>
                    </a:p>
                  </a:txBody>
                  <a:tcPr/>
                </a:tc>
                <a:tc>
                  <a:txBody>
                    <a:bodyPr/>
                    <a:lstStyle/>
                    <a:p>
                      <a:pPr lvl="0">
                        <a:buNone/>
                      </a:pPr>
                      <a:endParaRPr lang="en-US" sz="1400" dirty="0"/>
                    </a:p>
                  </a:txBody>
                  <a:tcPr/>
                </a:tc>
                <a:tc>
                  <a:txBody>
                    <a:bodyPr/>
                    <a:lstStyle/>
                    <a:p>
                      <a:pPr lvl="0">
                        <a:buNone/>
                      </a:pPr>
                      <a:endParaRPr lang="en-US" sz="1400" dirty="0"/>
                    </a:p>
                  </a:txBody>
                  <a:tcPr/>
                </a:tc>
                <a:tc>
                  <a:txBody>
                    <a:bodyPr/>
                    <a:lstStyle/>
                    <a:p>
                      <a:pPr lvl="0">
                        <a:buNone/>
                      </a:pPr>
                      <a:endParaRPr lang="en-US" sz="1400" dirty="0"/>
                    </a:p>
                  </a:txBody>
                  <a:tcPr/>
                </a:tc>
                <a:extLst>
                  <a:ext uri="{0D108BD9-81ED-4DB2-BD59-A6C34878D82A}">
                    <a16:rowId xmlns:a16="http://schemas.microsoft.com/office/drawing/2014/main" val="3038488288"/>
                  </a:ext>
                </a:extLst>
              </a:tr>
              <a:tr h="319318">
                <a:tc>
                  <a:txBody>
                    <a:bodyPr/>
                    <a:lstStyle/>
                    <a:p>
                      <a:pPr marL="0" lvl="0" indent="0">
                        <a:buNone/>
                      </a:pPr>
                      <a:r>
                        <a:rPr lang="en-US" sz="1800" b="0" i="0" u="none" strike="noStrike" noProof="0" dirty="0">
                          <a:solidFill>
                            <a:srgbClr val="000000"/>
                          </a:solidFill>
                          <a:latin typeface="Raleway"/>
                        </a:rPr>
                        <a:t>Improve quality assurance</a:t>
                      </a:r>
                      <a:endParaRPr lang="en-US" dirty="0"/>
                    </a:p>
                  </a:txBody>
                  <a:tcPr/>
                </a:tc>
                <a:tc>
                  <a:txBody>
                    <a:bodyPr/>
                    <a:lstStyle/>
                    <a:p>
                      <a:pPr marL="0" lvl="0" indent="0">
                        <a:buNone/>
                      </a:pPr>
                      <a:endParaRPr lang="en-US" sz="1800" b="0" i="0" u="none" strike="noStrike" noProof="0" dirty="0">
                        <a:solidFill>
                          <a:srgbClr val="000000"/>
                        </a:solidFill>
                        <a:latin typeface="Raleway"/>
                      </a:endParaRPr>
                    </a:p>
                  </a:txBody>
                  <a:tcPr/>
                </a:tc>
                <a:tc>
                  <a:txBody>
                    <a:bodyPr/>
                    <a:lstStyle/>
                    <a:p>
                      <a:pPr marL="342900" lvl="0" indent="-342900">
                        <a:buAutoNum type="arabicPeriod"/>
                      </a:pPr>
                      <a:endParaRPr lang="en-US" sz="1800" b="0" i="0" u="none" strike="noStrike" noProof="0" dirty="0">
                        <a:solidFill>
                          <a:srgbClr val="000000"/>
                        </a:solidFill>
                        <a:latin typeface="Raleway"/>
                      </a:endParaRPr>
                    </a:p>
                  </a:txBody>
                  <a:tcPr/>
                </a:tc>
                <a:tc>
                  <a:txBody>
                    <a:bodyPr/>
                    <a:lstStyle/>
                    <a:p>
                      <a:pPr lvl="0">
                        <a:buNone/>
                      </a:pPr>
                      <a:endParaRPr lang="en-US" sz="1400" dirty="0"/>
                    </a:p>
                  </a:txBody>
                  <a:tcPr/>
                </a:tc>
                <a:tc>
                  <a:txBody>
                    <a:bodyPr/>
                    <a:lstStyle/>
                    <a:p>
                      <a:pPr lvl="0">
                        <a:buNone/>
                      </a:pPr>
                      <a:endParaRPr lang="en-US" sz="1400" dirty="0"/>
                    </a:p>
                  </a:txBody>
                  <a:tcPr/>
                </a:tc>
                <a:tc>
                  <a:txBody>
                    <a:bodyPr/>
                    <a:lstStyle/>
                    <a:p>
                      <a:pPr lvl="0">
                        <a:buNone/>
                      </a:pPr>
                      <a:endParaRPr lang="en-US" sz="1400" dirty="0"/>
                    </a:p>
                  </a:txBody>
                  <a:tcPr/>
                </a:tc>
                <a:extLst>
                  <a:ext uri="{0D108BD9-81ED-4DB2-BD59-A6C34878D82A}">
                    <a16:rowId xmlns:a16="http://schemas.microsoft.com/office/drawing/2014/main" val="3583031823"/>
                  </a:ext>
                </a:extLst>
              </a:tr>
              <a:tr h="319318">
                <a:tc>
                  <a:txBody>
                    <a:bodyPr/>
                    <a:lstStyle/>
                    <a:p>
                      <a:pPr marL="0" lvl="0" indent="0">
                        <a:buNone/>
                      </a:pPr>
                      <a:r>
                        <a:rPr lang="en-US" sz="1800" b="0" i="0" u="none" strike="noStrike" noProof="0" dirty="0">
                          <a:solidFill>
                            <a:srgbClr val="000000"/>
                          </a:solidFill>
                          <a:latin typeface="Raleway"/>
                        </a:rPr>
                        <a:t>Improve recruitment </a:t>
                      </a:r>
                      <a:endParaRPr lang="en-US" dirty="0"/>
                    </a:p>
                  </a:txBody>
                  <a:tcPr/>
                </a:tc>
                <a:tc>
                  <a:txBody>
                    <a:bodyPr/>
                    <a:lstStyle/>
                    <a:p>
                      <a:pPr marL="0" lvl="0" indent="0">
                        <a:buNone/>
                      </a:pPr>
                      <a:endParaRPr lang="en-US" sz="1800" b="0" i="0" u="none" strike="noStrike" noProof="0" dirty="0">
                        <a:solidFill>
                          <a:srgbClr val="000000"/>
                        </a:solidFill>
                        <a:latin typeface="Raleway"/>
                      </a:endParaRPr>
                    </a:p>
                  </a:txBody>
                  <a:tcPr/>
                </a:tc>
                <a:tc>
                  <a:txBody>
                    <a:bodyPr/>
                    <a:lstStyle/>
                    <a:p>
                      <a:pPr marL="342900" lvl="0" indent="-342900">
                        <a:buAutoNum type="arabicPeriod"/>
                      </a:pPr>
                      <a:endParaRPr lang="en-US" sz="1800" b="0" i="0" u="none" strike="noStrike" noProof="0" dirty="0">
                        <a:solidFill>
                          <a:srgbClr val="000000"/>
                        </a:solidFill>
                        <a:latin typeface="Raleway"/>
                      </a:endParaRPr>
                    </a:p>
                  </a:txBody>
                  <a:tcPr/>
                </a:tc>
                <a:tc>
                  <a:txBody>
                    <a:bodyPr/>
                    <a:lstStyle/>
                    <a:p>
                      <a:pPr lvl="0">
                        <a:buNone/>
                      </a:pPr>
                      <a:endParaRPr lang="en-US" sz="1400" dirty="0"/>
                    </a:p>
                  </a:txBody>
                  <a:tcPr/>
                </a:tc>
                <a:tc>
                  <a:txBody>
                    <a:bodyPr/>
                    <a:lstStyle/>
                    <a:p>
                      <a:pPr lvl="0">
                        <a:buNone/>
                      </a:pPr>
                      <a:endParaRPr lang="en-US" sz="1400" dirty="0"/>
                    </a:p>
                  </a:txBody>
                  <a:tcPr/>
                </a:tc>
                <a:tc>
                  <a:txBody>
                    <a:bodyPr/>
                    <a:lstStyle/>
                    <a:p>
                      <a:pPr lvl="0">
                        <a:buNone/>
                      </a:pPr>
                      <a:endParaRPr lang="en-US" sz="1400" dirty="0"/>
                    </a:p>
                  </a:txBody>
                  <a:tcPr/>
                </a:tc>
                <a:extLst>
                  <a:ext uri="{0D108BD9-81ED-4DB2-BD59-A6C34878D82A}">
                    <a16:rowId xmlns:a16="http://schemas.microsoft.com/office/drawing/2014/main" val="2396169349"/>
                  </a:ext>
                </a:extLst>
              </a:tr>
              <a:tr h="319317">
                <a:tc>
                  <a:txBody>
                    <a:bodyPr/>
                    <a:lstStyle/>
                    <a:p>
                      <a:pPr marL="0" lvl="0" indent="0">
                        <a:buNone/>
                      </a:pPr>
                      <a:r>
                        <a:rPr lang="en-US" sz="1800" b="0" i="0" u="none" strike="noStrike" noProof="0" dirty="0">
                          <a:solidFill>
                            <a:srgbClr val="000000"/>
                          </a:solidFill>
                          <a:latin typeface="Raleway"/>
                        </a:rPr>
                        <a:t>Speed up training</a:t>
                      </a:r>
                    </a:p>
                  </a:txBody>
                  <a:tcPr/>
                </a:tc>
                <a:tc>
                  <a:txBody>
                    <a:bodyPr/>
                    <a:lstStyle/>
                    <a:p>
                      <a:pPr marL="0" lvl="0" indent="0">
                        <a:buNone/>
                      </a:pPr>
                      <a:endParaRPr lang="en-US" sz="1800" b="0" i="0" u="none" strike="noStrike" noProof="0" dirty="0">
                        <a:solidFill>
                          <a:srgbClr val="000000"/>
                        </a:solidFill>
                        <a:latin typeface="Raleway"/>
                      </a:endParaRPr>
                    </a:p>
                  </a:txBody>
                  <a:tcPr/>
                </a:tc>
                <a:tc>
                  <a:txBody>
                    <a:bodyPr/>
                    <a:lstStyle/>
                    <a:p>
                      <a:pPr marL="342900" lvl="0" indent="-342900">
                        <a:buAutoNum type="arabicPeriod"/>
                      </a:pPr>
                      <a:endParaRPr lang="en-US" sz="1800" b="0" i="0" u="none" strike="noStrike" noProof="0" dirty="0">
                        <a:solidFill>
                          <a:srgbClr val="000000"/>
                        </a:solidFill>
                        <a:latin typeface="Raleway"/>
                      </a:endParaRPr>
                    </a:p>
                  </a:txBody>
                  <a:tcPr/>
                </a:tc>
                <a:tc>
                  <a:txBody>
                    <a:bodyPr/>
                    <a:lstStyle/>
                    <a:p>
                      <a:pPr lvl="0">
                        <a:buNone/>
                      </a:pPr>
                      <a:endParaRPr lang="en-US" sz="1400" dirty="0"/>
                    </a:p>
                  </a:txBody>
                  <a:tcPr/>
                </a:tc>
                <a:tc>
                  <a:txBody>
                    <a:bodyPr/>
                    <a:lstStyle/>
                    <a:p>
                      <a:pPr lvl="0">
                        <a:buNone/>
                      </a:pPr>
                      <a:endParaRPr lang="en-US" sz="1400" dirty="0"/>
                    </a:p>
                  </a:txBody>
                  <a:tcPr/>
                </a:tc>
                <a:tc>
                  <a:txBody>
                    <a:bodyPr/>
                    <a:lstStyle/>
                    <a:p>
                      <a:pPr lvl="0">
                        <a:buNone/>
                      </a:pPr>
                      <a:endParaRPr lang="en-US" sz="1400" dirty="0"/>
                    </a:p>
                  </a:txBody>
                  <a:tcPr/>
                </a:tc>
                <a:extLst>
                  <a:ext uri="{0D108BD9-81ED-4DB2-BD59-A6C34878D82A}">
                    <a16:rowId xmlns:a16="http://schemas.microsoft.com/office/drawing/2014/main" val="1226248357"/>
                  </a:ext>
                </a:extLst>
              </a:tr>
            </a:tbl>
          </a:graphicData>
        </a:graphic>
      </p:graphicFrame>
      <p:sp>
        <p:nvSpPr>
          <p:cNvPr id="7" name="Google Shape;200;p26">
            <a:extLst>
              <a:ext uri="{FF2B5EF4-FFF2-40B4-BE49-F238E27FC236}">
                <a16:creationId xmlns:a16="http://schemas.microsoft.com/office/drawing/2014/main" id="{18A8C77F-1A5C-754D-343D-E4D02021AA90}"/>
              </a:ext>
            </a:extLst>
          </p:cNvPr>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a:latin typeface="Montserrat"/>
                <a:sym typeface="Montserrat"/>
              </a:rPr>
              <a:t>BIG WINS FOR ADIUVO</a:t>
            </a:r>
            <a:endParaRPr lang="en-US"/>
          </a:p>
        </p:txBody>
      </p:sp>
      <p:pic>
        <p:nvPicPr>
          <p:cNvPr id="2" name="Graphic 1" descr="Chat bubble with solid fill">
            <a:extLst>
              <a:ext uri="{FF2B5EF4-FFF2-40B4-BE49-F238E27FC236}">
                <a16:creationId xmlns:a16="http://schemas.microsoft.com/office/drawing/2014/main" id="{F305A147-BB0E-02E5-D852-2CD13A0DD1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8006" y="1251495"/>
            <a:ext cx="1228395" cy="1212420"/>
          </a:xfrm>
          <a:prstGeom prst="rect">
            <a:avLst/>
          </a:prstGeom>
        </p:spPr>
      </p:pic>
      <p:pic>
        <p:nvPicPr>
          <p:cNvPr id="4" name="Graphic 3" descr="Clipboard Badge with solid fill">
            <a:extLst>
              <a:ext uri="{FF2B5EF4-FFF2-40B4-BE49-F238E27FC236}">
                <a16:creationId xmlns:a16="http://schemas.microsoft.com/office/drawing/2014/main" id="{370CB26B-ED34-5F33-752A-470EF415E3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1885" y="1302639"/>
            <a:ext cx="1007495" cy="1055423"/>
          </a:xfrm>
          <a:prstGeom prst="rect">
            <a:avLst/>
          </a:prstGeom>
        </p:spPr>
      </p:pic>
      <p:pic>
        <p:nvPicPr>
          <p:cNvPr id="6" name="Graphic 5" descr="Paper with solid fill">
            <a:extLst>
              <a:ext uri="{FF2B5EF4-FFF2-40B4-BE49-F238E27FC236}">
                <a16:creationId xmlns:a16="http://schemas.microsoft.com/office/drawing/2014/main" id="{B9E01956-AC44-A921-776C-135C37A290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98525" y="1379761"/>
            <a:ext cx="945777" cy="950030"/>
          </a:xfrm>
          <a:prstGeom prst="rect">
            <a:avLst/>
          </a:prstGeom>
        </p:spPr>
      </p:pic>
      <p:pic>
        <p:nvPicPr>
          <p:cNvPr id="8" name="Graphic 7" descr="Magnifying glass with solid fill">
            <a:extLst>
              <a:ext uri="{FF2B5EF4-FFF2-40B4-BE49-F238E27FC236}">
                <a16:creationId xmlns:a16="http://schemas.microsoft.com/office/drawing/2014/main" id="{19009C45-12CB-489A-8F59-5332372574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67480" y="1713077"/>
            <a:ext cx="398931" cy="398932"/>
          </a:xfrm>
          <a:prstGeom prst="rect">
            <a:avLst/>
          </a:prstGeom>
        </p:spPr>
      </p:pic>
      <p:pic>
        <p:nvPicPr>
          <p:cNvPr id="11" name="Graphic 10" descr="Teacher with solid fill">
            <a:extLst>
              <a:ext uri="{FF2B5EF4-FFF2-40B4-BE49-F238E27FC236}">
                <a16:creationId xmlns:a16="http://schemas.microsoft.com/office/drawing/2014/main" id="{AD26C66C-FA35-6CB8-FF39-05BE43BECD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33558" y="1328613"/>
            <a:ext cx="1037838" cy="1042665"/>
          </a:xfrm>
          <a:prstGeom prst="rect">
            <a:avLst/>
          </a:prstGeom>
        </p:spPr>
      </p:pic>
      <p:pic>
        <p:nvPicPr>
          <p:cNvPr id="24" name="Graphic 23" descr="Workflow with solid fill">
            <a:extLst>
              <a:ext uri="{FF2B5EF4-FFF2-40B4-BE49-F238E27FC236}">
                <a16:creationId xmlns:a16="http://schemas.microsoft.com/office/drawing/2014/main" id="{9DEA6F23-98D4-7100-D030-01E2E3A2AA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73887" y="1334936"/>
            <a:ext cx="1012323" cy="1030942"/>
          </a:xfrm>
          <a:prstGeom prst="rect">
            <a:avLst/>
          </a:prstGeom>
        </p:spPr>
      </p:pic>
      <p:pic>
        <p:nvPicPr>
          <p:cNvPr id="9" name="Graphic 8" descr="Checkbox Checked with solid fill">
            <a:extLst>
              <a:ext uri="{FF2B5EF4-FFF2-40B4-BE49-F238E27FC236}">
                <a16:creationId xmlns:a16="http://schemas.microsoft.com/office/drawing/2014/main" id="{5B6A7D07-9996-2C28-57DF-6DB5284DA95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06287" y="3468149"/>
            <a:ext cx="501942" cy="501942"/>
          </a:xfrm>
          <a:prstGeom prst="rect">
            <a:avLst/>
          </a:prstGeom>
        </p:spPr>
      </p:pic>
      <p:pic>
        <p:nvPicPr>
          <p:cNvPr id="10" name="Graphic 9" descr="Checkbox Checked with solid fill">
            <a:extLst>
              <a:ext uri="{FF2B5EF4-FFF2-40B4-BE49-F238E27FC236}">
                <a16:creationId xmlns:a16="http://schemas.microsoft.com/office/drawing/2014/main" id="{DB767F9B-8217-6A8F-4BB1-5AE16C3A434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06287" y="3845654"/>
            <a:ext cx="501942" cy="501942"/>
          </a:xfrm>
          <a:prstGeom prst="rect">
            <a:avLst/>
          </a:prstGeom>
        </p:spPr>
      </p:pic>
      <p:pic>
        <p:nvPicPr>
          <p:cNvPr id="12" name="Graphic 11" descr="Checkbox Checked with solid fill">
            <a:extLst>
              <a:ext uri="{FF2B5EF4-FFF2-40B4-BE49-F238E27FC236}">
                <a16:creationId xmlns:a16="http://schemas.microsoft.com/office/drawing/2014/main" id="{14D8453D-E9CE-9AA3-E728-E69A7CC22AF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06287" y="4223158"/>
            <a:ext cx="501942" cy="501942"/>
          </a:xfrm>
          <a:prstGeom prst="rect">
            <a:avLst/>
          </a:prstGeom>
        </p:spPr>
      </p:pic>
      <p:pic>
        <p:nvPicPr>
          <p:cNvPr id="13" name="Graphic 12" descr="Checkbox Checked with solid fill">
            <a:extLst>
              <a:ext uri="{FF2B5EF4-FFF2-40B4-BE49-F238E27FC236}">
                <a16:creationId xmlns:a16="http://schemas.microsoft.com/office/drawing/2014/main" id="{60966501-6026-1D4F-E429-400F87B8034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06287" y="4964185"/>
            <a:ext cx="501942" cy="501942"/>
          </a:xfrm>
          <a:prstGeom prst="rect">
            <a:avLst/>
          </a:prstGeom>
        </p:spPr>
      </p:pic>
      <p:pic>
        <p:nvPicPr>
          <p:cNvPr id="15" name="Graphic 14" descr="Checkbox Checked with solid fill">
            <a:extLst>
              <a:ext uri="{FF2B5EF4-FFF2-40B4-BE49-F238E27FC236}">
                <a16:creationId xmlns:a16="http://schemas.microsoft.com/office/drawing/2014/main" id="{933DDBDA-450C-5D07-BA62-AA1CA53B3DB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06287" y="5320717"/>
            <a:ext cx="501942" cy="501942"/>
          </a:xfrm>
          <a:prstGeom prst="rect">
            <a:avLst/>
          </a:prstGeom>
        </p:spPr>
      </p:pic>
      <p:pic>
        <p:nvPicPr>
          <p:cNvPr id="17" name="Graphic 16" descr="Checkbox Checked with solid fill">
            <a:extLst>
              <a:ext uri="{FF2B5EF4-FFF2-40B4-BE49-F238E27FC236}">
                <a16:creationId xmlns:a16="http://schemas.microsoft.com/office/drawing/2014/main" id="{61DFD590-9EB9-8D51-6632-D88389D2B23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06287" y="5691231"/>
            <a:ext cx="501942" cy="501942"/>
          </a:xfrm>
          <a:prstGeom prst="rect">
            <a:avLst/>
          </a:prstGeom>
        </p:spPr>
      </p:pic>
      <p:pic>
        <p:nvPicPr>
          <p:cNvPr id="19" name="Graphic 18" descr="Checkbox Checked with solid fill">
            <a:extLst>
              <a:ext uri="{FF2B5EF4-FFF2-40B4-BE49-F238E27FC236}">
                <a16:creationId xmlns:a16="http://schemas.microsoft.com/office/drawing/2014/main" id="{3C59F65A-F3BF-4517-CB6F-13D15E80AD8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93204" y="3845653"/>
            <a:ext cx="501942" cy="501942"/>
          </a:xfrm>
          <a:prstGeom prst="rect">
            <a:avLst/>
          </a:prstGeom>
        </p:spPr>
      </p:pic>
      <p:pic>
        <p:nvPicPr>
          <p:cNvPr id="20" name="Graphic 19" descr="Checkbox Checked with solid fill">
            <a:extLst>
              <a:ext uri="{FF2B5EF4-FFF2-40B4-BE49-F238E27FC236}">
                <a16:creationId xmlns:a16="http://schemas.microsoft.com/office/drawing/2014/main" id="{40A67576-6027-014A-7A29-9E7F2F69280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93203" y="4964185"/>
            <a:ext cx="501942" cy="501942"/>
          </a:xfrm>
          <a:prstGeom prst="rect">
            <a:avLst/>
          </a:prstGeom>
        </p:spPr>
      </p:pic>
      <p:pic>
        <p:nvPicPr>
          <p:cNvPr id="22" name="Graphic 21" descr="Checkbox Checked with solid fill">
            <a:extLst>
              <a:ext uri="{FF2B5EF4-FFF2-40B4-BE49-F238E27FC236}">
                <a16:creationId xmlns:a16="http://schemas.microsoft.com/office/drawing/2014/main" id="{09B21B4D-DFBF-40AE-7BAA-DE7ECCEF730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93202" y="5691230"/>
            <a:ext cx="501942" cy="501942"/>
          </a:xfrm>
          <a:prstGeom prst="rect">
            <a:avLst/>
          </a:prstGeom>
        </p:spPr>
      </p:pic>
      <p:pic>
        <p:nvPicPr>
          <p:cNvPr id="23" name="Graphic 22" descr="Checkbox Checked with solid fill">
            <a:extLst>
              <a:ext uri="{FF2B5EF4-FFF2-40B4-BE49-F238E27FC236}">
                <a16:creationId xmlns:a16="http://schemas.microsoft.com/office/drawing/2014/main" id="{54AF556D-5C2D-2FD6-0B32-62249F8EF77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66137" y="4586679"/>
            <a:ext cx="501942" cy="501942"/>
          </a:xfrm>
          <a:prstGeom prst="rect">
            <a:avLst/>
          </a:prstGeom>
        </p:spPr>
      </p:pic>
      <p:pic>
        <p:nvPicPr>
          <p:cNvPr id="26" name="Graphic 25" descr="Checkbox Checked with solid fill">
            <a:extLst>
              <a:ext uri="{FF2B5EF4-FFF2-40B4-BE49-F238E27FC236}">
                <a16:creationId xmlns:a16="http://schemas.microsoft.com/office/drawing/2014/main" id="{B0D1B41E-9BCE-BCD7-68D8-5C3E0052706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66137" y="4964184"/>
            <a:ext cx="501942" cy="501942"/>
          </a:xfrm>
          <a:prstGeom prst="rect">
            <a:avLst/>
          </a:prstGeom>
        </p:spPr>
      </p:pic>
      <p:pic>
        <p:nvPicPr>
          <p:cNvPr id="27" name="Graphic 26" descr="Checkbox Checked with solid fill">
            <a:extLst>
              <a:ext uri="{FF2B5EF4-FFF2-40B4-BE49-F238E27FC236}">
                <a16:creationId xmlns:a16="http://schemas.microsoft.com/office/drawing/2014/main" id="{53B96C21-1CEC-04CB-3000-9DA73D7E40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666137" y="4223157"/>
            <a:ext cx="501942" cy="501942"/>
          </a:xfrm>
          <a:prstGeom prst="rect">
            <a:avLst/>
          </a:prstGeom>
        </p:spPr>
      </p:pic>
      <p:pic>
        <p:nvPicPr>
          <p:cNvPr id="28" name="Graphic 27" descr="Checkbox Checked with solid fill">
            <a:extLst>
              <a:ext uri="{FF2B5EF4-FFF2-40B4-BE49-F238E27FC236}">
                <a16:creationId xmlns:a16="http://schemas.microsoft.com/office/drawing/2014/main" id="{97C78159-8FAC-5975-0C75-0832EDCD2AF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04118" y="5691230"/>
            <a:ext cx="501942" cy="501942"/>
          </a:xfrm>
          <a:prstGeom prst="rect">
            <a:avLst/>
          </a:prstGeom>
        </p:spPr>
      </p:pic>
      <p:pic>
        <p:nvPicPr>
          <p:cNvPr id="30" name="Graphic 29" descr="Checkbox Checked with solid fill">
            <a:extLst>
              <a:ext uri="{FF2B5EF4-FFF2-40B4-BE49-F238E27FC236}">
                <a16:creationId xmlns:a16="http://schemas.microsoft.com/office/drawing/2014/main" id="{71E9C39B-CC30-1CF6-A89E-34D414805F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30246" y="4586680"/>
            <a:ext cx="501942" cy="501942"/>
          </a:xfrm>
          <a:prstGeom prst="rect">
            <a:avLst/>
          </a:prstGeom>
        </p:spPr>
      </p:pic>
      <p:pic>
        <p:nvPicPr>
          <p:cNvPr id="31" name="Graphic 30" descr="Checkbox Checked with solid fill">
            <a:extLst>
              <a:ext uri="{FF2B5EF4-FFF2-40B4-BE49-F238E27FC236}">
                <a16:creationId xmlns:a16="http://schemas.microsoft.com/office/drawing/2014/main" id="{BD1268D3-B114-B161-8CDA-F9E972FCE8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30245" y="4964184"/>
            <a:ext cx="501942" cy="501942"/>
          </a:xfrm>
          <a:prstGeom prst="rect">
            <a:avLst/>
          </a:prstGeom>
        </p:spPr>
      </p:pic>
      <p:pic>
        <p:nvPicPr>
          <p:cNvPr id="32" name="Graphic 31" descr="Checkbox Checked with solid fill">
            <a:extLst>
              <a:ext uri="{FF2B5EF4-FFF2-40B4-BE49-F238E27FC236}">
                <a16:creationId xmlns:a16="http://schemas.microsoft.com/office/drawing/2014/main" id="{C7986AC2-9E83-DF29-D6F5-05513E1E844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30245" y="5691229"/>
            <a:ext cx="501942" cy="501942"/>
          </a:xfrm>
          <a:prstGeom prst="rect">
            <a:avLst/>
          </a:prstGeom>
        </p:spPr>
      </p:pic>
      <p:pic>
        <p:nvPicPr>
          <p:cNvPr id="33" name="Graphic 32" descr="Checkbox Checked with solid fill">
            <a:extLst>
              <a:ext uri="{FF2B5EF4-FFF2-40B4-BE49-F238E27FC236}">
                <a16:creationId xmlns:a16="http://schemas.microsoft.com/office/drawing/2014/main" id="{E297B049-0F35-FECD-7022-B6C1811133D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30245" y="3845650"/>
            <a:ext cx="501942" cy="501942"/>
          </a:xfrm>
          <a:prstGeom prst="rect">
            <a:avLst/>
          </a:prstGeom>
        </p:spPr>
      </p:pic>
      <p:pic>
        <p:nvPicPr>
          <p:cNvPr id="34" name="Graphic 33" descr="Checkbox Checked with solid fill">
            <a:extLst>
              <a:ext uri="{FF2B5EF4-FFF2-40B4-BE49-F238E27FC236}">
                <a16:creationId xmlns:a16="http://schemas.microsoft.com/office/drawing/2014/main" id="{D14E83A7-E95B-13E1-CE15-5BA66ADD64A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30245" y="4223154"/>
            <a:ext cx="501942" cy="501942"/>
          </a:xfrm>
          <a:prstGeom prst="rect">
            <a:avLst/>
          </a:prstGeom>
        </p:spPr>
      </p:pic>
    </p:spTree>
    <p:extLst>
      <p:ext uri="{BB962C8B-B14F-4D97-AF65-F5344CB8AC3E}">
        <p14:creationId xmlns:p14="http://schemas.microsoft.com/office/powerpoint/2010/main" val="279527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7" name="Google Shape;94;p19">
            <a:extLst>
              <a:ext uri="{FF2B5EF4-FFF2-40B4-BE49-F238E27FC236}">
                <a16:creationId xmlns:a16="http://schemas.microsoft.com/office/drawing/2014/main" id="{D4876002-8A3A-26B3-D112-9A3B0DEF64BD}"/>
              </a:ext>
            </a:extLst>
          </p:cNvPr>
          <p:cNvSpPr txBox="1">
            <a:spLocks/>
          </p:cNvSpPr>
          <p:nvPr/>
        </p:nvSpPr>
        <p:spPr>
          <a:xfrm>
            <a:off x="568000" y="7457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RPr/>
            </a:defPPr>
            <a:lvl1pPr marR="0" lvl="0" algn="l" defTabSz="914400" rtl="0" eaLnBrk="1" latinLnBrk="0" hangingPunct="1">
              <a:lnSpc>
                <a:spcPct val="100000"/>
              </a:lnSpc>
              <a:spcBef>
                <a:spcPts val="0"/>
              </a:spcBef>
              <a:spcAft>
                <a:spcPts val="0"/>
              </a:spcAft>
              <a:buClr>
                <a:srgbClr val="000000"/>
              </a:buClr>
              <a:buSzPts val="2800"/>
              <a:buFont typeface="Arial"/>
              <a:buNone/>
              <a:defRPr sz="1867" b="0" i="0" u="none" strike="noStrike" kern="1200"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000" b="1" i="0" u="none" strike="noStrike" kern="1200" cap="none" spc="0" normalizeH="0" baseline="0" noProof="0" dirty="0">
                <a:ln>
                  <a:noFill/>
                </a:ln>
                <a:solidFill>
                  <a:srgbClr val="000000"/>
                </a:solidFill>
                <a:effectLst/>
                <a:uLnTx/>
                <a:uFillTx/>
                <a:latin typeface="Arial"/>
                <a:cs typeface="Arial"/>
                <a:sym typeface="Arial"/>
              </a:rPr>
              <a:t>Example of AI in action - Adi stats</a:t>
            </a:r>
            <a:endParaRPr kumimoji="0" lang="en-US" sz="200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1026" name="Picture 2">
            <a:extLst>
              <a:ext uri="{FF2B5EF4-FFF2-40B4-BE49-F238E27FC236}">
                <a16:creationId xmlns:a16="http://schemas.microsoft.com/office/drawing/2014/main" id="{8F3E58C3-FBA1-F04C-3077-62B616BA745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04489" y="1337087"/>
            <a:ext cx="7783021" cy="503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36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Google Shape;133;p24">
            <a:extLst>
              <a:ext uri="{FF2B5EF4-FFF2-40B4-BE49-F238E27FC236}">
                <a16:creationId xmlns:a16="http://schemas.microsoft.com/office/drawing/2014/main" id="{B0011501-C937-51A6-C37F-E9470E63F7E3}"/>
              </a:ext>
            </a:extLst>
          </p:cNvPr>
          <p:cNvSpPr/>
          <p:nvPr/>
        </p:nvSpPr>
        <p:spPr>
          <a:xfrm>
            <a:off x="2756134" y="4413765"/>
            <a:ext cx="890893" cy="281097"/>
          </a:xfrm>
          <a:prstGeom prst="rect">
            <a:avLst/>
          </a:prstGeom>
          <a:solidFill>
            <a:schemeClr val="l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133" b="1" i="0" u="none" strike="noStrike" kern="1200" cap="none" spc="0" normalizeH="0" baseline="0" noProof="0">
                <a:ln>
                  <a:noFill/>
                </a:ln>
                <a:solidFill>
                  <a:srgbClr val="262626"/>
                </a:solidFill>
                <a:effectLst/>
                <a:uLnTx/>
                <a:uFillTx/>
                <a:latin typeface="Arial"/>
                <a:cs typeface="Arial"/>
                <a:sym typeface="Arial"/>
              </a:rPr>
              <a:t>1</a:t>
            </a:r>
          </a:p>
        </p:txBody>
      </p:sp>
      <p:sp>
        <p:nvSpPr>
          <p:cNvPr id="4" name="Google Shape;133;p24">
            <a:extLst>
              <a:ext uri="{FF2B5EF4-FFF2-40B4-BE49-F238E27FC236}">
                <a16:creationId xmlns:a16="http://schemas.microsoft.com/office/drawing/2014/main" id="{00D80F1F-C00D-9601-8EC3-BA6276DCD961}"/>
              </a:ext>
            </a:extLst>
          </p:cNvPr>
          <p:cNvSpPr/>
          <p:nvPr/>
        </p:nvSpPr>
        <p:spPr>
          <a:xfrm>
            <a:off x="5396250" y="3972788"/>
            <a:ext cx="890893" cy="713787"/>
          </a:xfrm>
          <a:prstGeom prst="rect">
            <a:avLst/>
          </a:prstGeom>
          <a:solidFill>
            <a:schemeClr val="l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133" b="1" i="0" u="none" strike="noStrike" kern="1200" cap="none" spc="0" normalizeH="0" baseline="0" noProof="0">
                <a:ln>
                  <a:noFill/>
                </a:ln>
                <a:solidFill>
                  <a:srgbClr val="262626"/>
                </a:solidFill>
                <a:effectLst/>
                <a:uLnTx/>
                <a:uFillTx/>
                <a:latin typeface="Arial"/>
                <a:cs typeface="Arial"/>
                <a:sym typeface="Arial"/>
              </a:rPr>
              <a:t>10 </a:t>
            </a:r>
          </a:p>
        </p:txBody>
      </p:sp>
      <p:sp>
        <p:nvSpPr>
          <p:cNvPr id="5" name="Google Shape;133;p24">
            <a:extLst>
              <a:ext uri="{FF2B5EF4-FFF2-40B4-BE49-F238E27FC236}">
                <a16:creationId xmlns:a16="http://schemas.microsoft.com/office/drawing/2014/main" id="{37CFD270-CAD2-F13A-DC99-A9F2E9A2A7A7}"/>
              </a:ext>
            </a:extLst>
          </p:cNvPr>
          <p:cNvSpPr/>
          <p:nvPr/>
        </p:nvSpPr>
        <p:spPr>
          <a:xfrm>
            <a:off x="7981918" y="1807914"/>
            <a:ext cx="890893" cy="2888485"/>
          </a:xfrm>
          <a:prstGeom prst="rect">
            <a:avLst/>
          </a:prstGeom>
          <a:solidFill>
            <a:schemeClr val="l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133" b="1" i="0" u="none" strike="noStrike" kern="1200" cap="none" spc="0" normalizeH="0" baseline="0" noProof="0">
                <a:ln>
                  <a:noFill/>
                </a:ln>
                <a:solidFill>
                  <a:srgbClr val="262626"/>
                </a:solidFill>
                <a:effectLst/>
                <a:uLnTx/>
                <a:uFillTx/>
                <a:latin typeface="Arial"/>
                <a:cs typeface="Arial"/>
                <a:sym typeface="Arial"/>
              </a:rPr>
              <a:t>100</a:t>
            </a:r>
          </a:p>
        </p:txBody>
      </p:sp>
      <p:pic>
        <p:nvPicPr>
          <p:cNvPr id="6" name="Graphic 9" descr="Cycling with solid fill">
            <a:extLst>
              <a:ext uri="{FF2B5EF4-FFF2-40B4-BE49-F238E27FC236}">
                <a16:creationId xmlns:a16="http://schemas.microsoft.com/office/drawing/2014/main" id="{1B0CBAF0-615E-BC15-87C8-BFFC335ABE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4882" y="4904125"/>
            <a:ext cx="1012356" cy="956284"/>
          </a:xfrm>
          <a:prstGeom prst="rect">
            <a:avLst/>
          </a:prstGeom>
        </p:spPr>
      </p:pic>
      <p:pic>
        <p:nvPicPr>
          <p:cNvPr id="11" name="Graphic 11" descr="Man with solid fill">
            <a:extLst>
              <a:ext uri="{FF2B5EF4-FFF2-40B4-BE49-F238E27FC236}">
                <a16:creationId xmlns:a16="http://schemas.microsoft.com/office/drawing/2014/main" id="{A6D189F4-2B1E-0248-C9D0-08F48DF616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9745" y="4904124"/>
            <a:ext cx="937592" cy="937592"/>
          </a:xfrm>
          <a:prstGeom prst="rect">
            <a:avLst/>
          </a:prstGeom>
        </p:spPr>
      </p:pic>
      <p:pic>
        <p:nvPicPr>
          <p:cNvPr id="12" name="Graphic 14" descr="Motorcycle with solid fill">
            <a:extLst>
              <a:ext uri="{FF2B5EF4-FFF2-40B4-BE49-F238E27FC236}">
                <a16:creationId xmlns:a16="http://schemas.microsoft.com/office/drawing/2014/main" id="{CAD35752-5133-958A-1DA4-F063D480CF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05678" y="4701823"/>
            <a:ext cx="1229316" cy="1242803"/>
          </a:xfrm>
          <a:prstGeom prst="rect">
            <a:avLst/>
          </a:prstGeom>
        </p:spPr>
      </p:pic>
      <p:pic>
        <p:nvPicPr>
          <p:cNvPr id="13" name="Graphic 1" descr="Box with solid fill">
            <a:extLst>
              <a:ext uri="{FF2B5EF4-FFF2-40B4-BE49-F238E27FC236}">
                <a16:creationId xmlns:a16="http://schemas.microsoft.com/office/drawing/2014/main" id="{39AE70FE-16D1-4A1B-3337-FC116E289C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6921" y="1577009"/>
            <a:ext cx="1219200" cy="1219200"/>
          </a:xfrm>
          <a:prstGeom prst="rect">
            <a:avLst/>
          </a:prstGeom>
        </p:spPr>
      </p:pic>
      <p:sp>
        <p:nvSpPr>
          <p:cNvPr id="8" name="Google Shape;200;p26">
            <a:extLst>
              <a:ext uri="{FF2B5EF4-FFF2-40B4-BE49-F238E27FC236}">
                <a16:creationId xmlns:a16="http://schemas.microsoft.com/office/drawing/2014/main" id="{D506C79D-C124-A789-822F-36BCBA5DD12A}"/>
              </a:ext>
            </a:extLst>
          </p:cNvPr>
          <p:cNvSpPr txBox="1">
            <a:spLocks/>
          </p:cNvSpPr>
          <p:nvPr/>
        </p:nvSpPr>
        <p:spPr>
          <a:xfrm>
            <a:off x="568000" y="7457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RPr/>
            </a:defPPr>
            <a:lvl1pPr marR="0" lvl="0" algn="l" defTabSz="914400" rtl="0" eaLnBrk="1" latinLnBrk="0" hangingPunct="1">
              <a:lnSpc>
                <a:spcPct val="100000"/>
              </a:lnSpc>
              <a:spcBef>
                <a:spcPts val="0"/>
              </a:spcBef>
              <a:spcAft>
                <a:spcPts val="0"/>
              </a:spcAft>
              <a:buClr>
                <a:srgbClr val="000000"/>
              </a:buClr>
              <a:buSzPts val="2800"/>
              <a:buFont typeface="Arial"/>
              <a:buNone/>
              <a:defRPr sz="1867" b="0" i="0" u="none" strike="noStrike" kern="1200"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 sz="1850" b="1" i="0" u="none" strike="noStrike" kern="1200" cap="none" spc="0" normalizeH="0" baseline="0" noProof="0">
                <a:ln>
                  <a:noFill/>
                </a:ln>
                <a:solidFill>
                  <a:srgbClr val="000000"/>
                </a:solidFill>
                <a:effectLst/>
                <a:uLnTx/>
                <a:uFillTx/>
                <a:latin typeface="Montserrat"/>
                <a:cs typeface="Arial"/>
                <a:sym typeface="Montserrat"/>
              </a:rPr>
              <a:t>WHERE YOUR VALUE LIES</a:t>
            </a:r>
            <a:endParaRPr kumimoji="0" lang="en-US" sz="1867"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4257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8"/>
        <p:cNvGrpSpPr/>
        <p:nvPr/>
      </p:nvGrpSpPr>
      <p:grpSpPr>
        <a:xfrm>
          <a:off x="0" y="0"/>
          <a:ext cx="0" cy="0"/>
          <a:chOff x="0" y="0"/>
          <a:chExt cx="0" cy="0"/>
        </a:xfrm>
      </p:grpSpPr>
      <p:pic>
        <p:nvPicPr>
          <p:cNvPr id="1026" name="Picture 2" descr="The Property Institute - Plymouth Block Management">
            <a:extLst>
              <a:ext uri="{FF2B5EF4-FFF2-40B4-BE49-F238E27FC236}">
                <a16:creationId xmlns:a16="http://schemas.microsoft.com/office/drawing/2014/main" id="{1091CCF7-11A8-6198-CAD2-712137C0F08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1380" y="1938130"/>
            <a:ext cx="2029239" cy="298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601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Google Shape;133;p24">
            <a:extLst>
              <a:ext uri="{FF2B5EF4-FFF2-40B4-BE49-F238E27FC236}">
                <a16:creationId xmlns:a16="http://schemas.microsoft.com/office/drawing/2014/main" id="{B0011501-C937-51A6-C37F-E9470E63F7E3}"/>
              </a:ext>
            </a:extLst>
          </p:cNvPr>
          <p:cNvSpPr/>
          <p:nvPr/>
        </p:nvSpPr>
        <p:spPr>
          <a:xfrm>
            <a:off x="2756134" y="4578602"/>
            <a:ext cx="890893" cy="281097"/>
          </a:xfrm>
          <a:prstGeom prst="rect">
            <a:avLst/>
          </a:prstGeom>
          <a:solidFill>
            <a:schemeClr val="l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133" b="1" i="0" u="none" strike="noStrike" kern="1200" cap="none" spc="0" normalizeH="0" baseline="0" noProof="0">
                <a:ln>
                  <a:noFill/>
                </a:ln>
                <a:solidFill>
                  <a:srgbClr val="262626"/>
                </a:solidFill>
                <a:effectLst/>
                <a:uLnTx/>
                <a:uFillTx/>
                <a:latin typeface="Arial"/>
                <a:cs typeface="Arial"/>
                <a:sym typeface="Arial"/>
              </a:rPr>
              <a:t>1</a:t>
            </a:r>
          </a:p>
        </p:txBody>
      </p:sp>
      <p:sp>
        <p:nvSpPr>
          <p:cNvPr id="4" name="Google Shape;133;p24">
            <a:extLst>
              <a:ext uri="{FF2B5EF4-FFF2-40B4-BE49-F238E27FC236}">
                <a16:creationId xmlns:a16="http://schemas.microsoft.com/office/drawing/2014/main" id="{00D80F1F-C00D-9601-8EC3-BA6276DCD961}"/>
              </a:ext>
            </a:extLst>
          </p:cNvPr>
          <p:cNvSpPr/>
          <p:nvPr/>
        </p:nvSpPr>
        <p:spPr>
          <a:xfrm>
            <a:off x="5396250" y="4137625"/>
            <a:ext cx="890893" cy="713787"/>
          </a:xfrm>
          <a:prstGeom prst="rect">
            <a:avLst/>
          </a:prstGeom>
          <a:solidFill>
            <a:schemeClr val="l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133" b="1" i="0" u="none" strike="noStrike" kern="1200" cap="none" spc="0" normalizeH="0" baseline="0" noProof="0">
                <a:ln>
                  <a:noFill/>
                </a:ln>
                <a:solidFill>
                  <a:srgbClr val="262626"/>
                </a:solidFill>
                <a:effectLst/>
                <a:uLnTx/>
                <a:uFillTx/>
                <a:latin typeface="Arial"/>
                <a:cs typeface="Arial"/>
                <a:sym typeface="Arial"/>
              </a:rPr>
              <a:t>10 </a:t>
            </a:r>
          </a:p>
        </p:txBody>
      </p:sp>
      <p:sp>
        <p:nvSpPr>
          <p:cNvPr id="5" name="Google Shape;133;p24">
            <a:extLst>
              <a:ext uri="{FF2B5EF4-FFF2-40B4-BE49-F238E27FC236}">
                <a16:creationId xmlns:a16="http://schemas.microsoft.com/office/drawing/2014/main" id="{37CFD270-CAD2-F13A-DC99-A9F2E9A2A7A7}"/>
              </a:ext>
            </a:extLst>
          </p:cNvPr>
          <p:cNvSpPr/>
          <p:nvPr/>
        </p:nvSpPr>
        <p:spPr>
          <a:xfrm>
            <a:off x="7981918" y="1972751"/>
            <a:ext cx="890893" cy="2888485"/>
          </a:xfrm>
          <a:prstGeom prst="rect">
            <a:avLst/>
          </a:prstGeom>
          <a:solidFill>
            <a:schemeClr val="l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133" b="1" i="0" u="none" strike="noStrike" kern="1200" cap="none" spc="0" normalizeH="0" baseline="0" noProof="0">
                <a:ln>
                  <a:noFill/>
                </a:ln>
                <a:solidFill>
                  <a:srgbClr val="262626"/>
                </a:solidFill>
                <a:effectLst/>
                <a:uLnTx/>
                <a:uFillTx/>
                <a:latin typeface="Arial"/>
                <a:cs typeface="Arial"/>
                <a:sym typeface="Arial"/>
              </a:rPr>
              <a:t>100</a:t>
            </a:r>
          </a:p>
        </p:txBody>
      </p:sp>
      <p:sp>
        <p:nvSpPr>
          <p:cNvPr id="15" name="Google Shape;70;p15">
            <a:extLst>
              <a:ext uri="{FF2B5EF4-FFF2-40B4-BE49-F238E27FC236}">
                <a16:creationId xmlns:a16="http://schemas.microsoft.com/office/drawing/2014/main" id="{27EFB10E-52AA-6D7C-20D6-6BF1AF2B559D}"/>
              </a:ext>
            </a:extLst>
          </p:cNvPr>
          <p:cNvSpPr txBox="1"/>
          <p:nvPr/>
        </p:nvSpPr>
        <p:spPr>
          <a:xfrm>
            <a:off x="4495381" y="4862353"/>
            <a:ext cx="2682644" cy="631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650" b="0" i="0" u="none" strike="noStrike" kern="1200" cap="none" spc="0" normalizeH="0" baseline="0" noProof="0">
                <a:ln>
                  <a:noFill/>
                </a:ln>
                <a:solidFill>
                  <a:srgbClr val="000000"/>
                </a:solidFill>
                <a:effectLst/>
                <a:uLnTx/>
                <a:uFillTx/>
                <a:latin typeface="Arial"/>
                <a:cs typeface="Arial"/>
                <a:sym typeface="Arial"/>
              </a:rPr>
              <a:t>Humans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650" b="0" i="0" u="none" strike="noStrike" kern="1200" cap="none" spc="0" normalizeH="0" baseline="0" noProof="0">
                <a:ln>
                  <a:noFill/>
                </a:ln>
                <a:solidFill>
                  <a:srgbClr val="000000"/>
                </a:solidFill>
                <a:effectLst/>
                <a:uLnTx/>
                <a:uFillTx/>
                <a:latin typeface="Arial"/>
                <a:cs typeface="Arial"/>
                <a:sym typeface="Arial"/>
              </a:rPr>
              <a:t>Computers</a:t>
            </a:r>
            <a:endParaRPr kumimoji="0" sz="265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71;p15">
            <a:extLst>
              <a:ext uri="{FF2B5EF4-FFF2-40B4-BE49-F238E27FC236}">
                <a16:creationId xmlns:a16="http://schemas.microsoft.com/office/drawing/2014/main" id="{737EF92C-2F6C-E5F0-3CD7-2F0B72AFD9A4}"/>
              </a:ext>
            </a:extLst>
          </p:cNvPr>
          <p:cNvSpPr txBox="1"/>
          <p:nvPr/>
        </p:nvSpPr>
        <p:spPr>
          <a:xfrm>
            <a:off x="7182718" y="4868511"/>
            <a:ext cx="2682644" cy="631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650" b="0" i="0" u="none" strike="noStrike" kern="1200" cap="none" spc="0" normalizeH="0" baseline="0" noProof="0">
                <a:ln>
                  <a:noFill/>
                </a:ln>
                <a:solidFill>
                  <a:srgbClr val="000000"/>
                </a:solidFill>
                <a:effectLst/>
                <a:uLnTx/>
                <a:uFillTx/>
                <a:latin typeface="Arial"/>
                <a:cs typeface="Arial"/>
                <a:sym typeface="Arial"/>
              </a:rPr>
              <a:t>Humans + Computers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650" b="0" i="0" u="none" strike="noStrike" kern="1200" cap="none" spc="0" normalizeH="0" baseline="0" noProof="0">
                <a:ln>
                  <a:noFill/>
                </a:ln>
                <a:solidFill>
                  <a:srgbClr val="000000"/>
                </a:solidFill>
                <a:effectLst/>
                <a:uLnTx/>
                <a:uFillTx/>
                <a:latin typeface="Arial"/>
                <a:cs typeface="Arial"/>
                <a:sym typeface="Arial"/>
              </a:rPr>
              <a:t>AI</a:t>
            </a:r>
            <a:endParaRPr kumimoji="0" sz="265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70;p15">
            <a:extLst>
              <a:ext uri="{FF2B5EF4-FFF2-40B4-BE49-F238E27FC236}">
                <a16:creationId xmlns:a16="http://schemas.microsoft.com/office/drawing/2014/main" id="{6D10DEB8-9153-8451-6D52-F409840CBB1E}"/>
              </a:ext>
            </a:extLst>
          </p:cNvPr>
          <p:cNvSpPr txBox="1"/>
          <p:nvPr/>
        </p:nvSpPr>
        <p:spPr>
          <a:xfrm>
            <a:off x="1857113" y="4866237"/>
            <a:ext cx="2682644" cy="631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650" b="0" i="0" u="none" strike="noStrike" kern="1200" cap="none" spc="0" normalizeH="0" baseline="0" noProof="0">
                <a:ln>
                  <a:noFill/>
                </a:ln>
                <a:solidFill>
                  <a:srgbClr val="000000"/>
                </a:solidFill>
                <a:effectLst/>
                <a:uLnTx/>
                <a:uFillTx/>
                <a:latin typeface="Arial"/>
                <a:cs typeface="Arial"/>
                <a:sym typeface="Arial"/>
              </a:rPr>
              <a:t>Humans</a:t>
            </a:r>
            <a:endParaRPr kumimoji="0" lang="en-US" sz="2650" b="0" i="0" u="none" strike="noStrike" kern="1200" cap="none" spc="0" normalizeH="0" baseline="0" noProof="0">
              <a:ln>
                <a:noFill/>
              </a:ln>
              <a:solidFill>
                <a:srgbClr val="000000"/>
              </a:solidFill>
              <a:effectLst/>
              <a:uLnTx/>
              <a:uFillTx/>
              <a:latin typeface="Arial"/>
              <a:cs typeface="Arial"/>
              <a:sym typeface="Arial"/>
            </a:endParaRPr>
          </a:p>
        </p:txBody>
      </p:sp>
      <p:pic>
        <p:nvPicPr>
          <p:cNvPr id="18" name="Graphic 17" descr="Building with solid fill">
            <a:extLst>
              <a:ext uri="{FF2B5EF4-FFF2-40B4-BE49-F238E27FC236}">
                <a16:creationId xmlns:a16="http://schemas.microsoft.com/office/drawing/2014/main" id="{A344AC12-2E61-E7B7-7024-8823477A18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6597" y="1481964"/>
            <a:ext cx="1219200" cy="1219200"/>
          </a:xfrm>
          <a:prstGeom prst="rect">
            <a:avLst/>
          </a:prstGeom>
        </p:spPr>
      </p:pic>
      <p:sp>
        <p:nvSpPr>
          <p:cNvPr id="7" name="Google Shape;200;p26">
            <a:extLst>
              <a:ext uri="{FF2B5EF4-FFF2-40B4-BE49-F238E27FC236}">
                <a16:creationId xmlns:a16="http://schemas.microsoft.com/office/drawing/2014/main" id="{3EA92052-1BA8-21E6-E742-F37E5F88FF60}"/>
              </a:ext>
            </a:extLst>
          </p:cNvPr>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a:latin typeface="Montserrat"/>
                <a:sym typeface="Montserrat"/>
              </a:rPr>
              <a:t>SCALE YOUR VALUE</a:t>
            </a:r>
            <a:endParaRPr lang="en-US"/>
          </a:p>
        </p:txBody>
      </p:sp>
    </p:spTree>
    <p:extLst>
      <p:ext uri="{BB962C8B-B14F-4D97-AF65-F5344CB8AC3E}">
        <p14:creationId xmlns:p14="http://schemas.microsoft.com/office/powerpoint/2010/main" val="44429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3"/>
        <p:cNvGrpSpPr/>
        <p:nvPr/>
      </p:nvGrpSpPr>
      <p:grpSpPr>
        <a:xfrm>
          <a:off x="0" y="0"/>
          <a:ext cx="0" cy="0"/>
          <a:chOff x="0" y="0"/>
          <a:chExt cx="0" cy="0"/>
        </a:xfrm>
      </p:grpSpPr>
      <p:pic>
        <p:nvPicPr>
          <p:cNvPr id="3074" name="Picture 2" descr="666,600+ Community Events Stock Photos, Pictures &amp; Royalty-Free Images -  iStock | Community, Festival, Outdoor community event">
            <a:extLst>
              <a:ext uri="{FF2B5EF4-FFF2-40B4-BE49-F238E27FC236}">
                <a16:creationId xmlns:a16="http://schemas.microsoft.com/office/drawing/2014/main" id="{6675A9D9-DD12-F76A-0A9A-6E5C1C901C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1078" y="717884"/>
            <a:ext cx="5526506" cy="368051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77;p32">
            <a:extLst>
              <a:ext uri="{FF2B5EF4-FFF2-40B4-BE49-F238E27FC236}">
                <a16:creationId xmlns:a16="http://schemas.microsoft.com/office/drawing/2014/main" id="{9A9EF9C0-5DB6-02D7-6F28-9F842376A156}"/>
              </a:ext>
            </a:extLst>
          </p:cNvPr>
          <p:cNvSpPr txBox="1"/>
          <p:nvPr/>
        </p:nvSpPr>
        <p:spPr>
          <a:xfrm>
            <a:off x="1156927" y="4399450"/>
            <a:ext cx="9872293" cy="1955623"/>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14999"/>
              </a:lnSpc>
              <a:spcBef>
                <a:spcPts val="0"/>
              </a:spcBef>
              <a:spcAft>
                <a:spcPts val="1600"/>
              </a:spcAft>
              <a:buClr>
                <a:srgbClr val="000000"/>
              </a:buClr>
              <a:buSzTx/>
              <a:buFont typeface="Arial"/>
              <a:buNone/>
              <a:tabLst/>
              <a:defRPr/>
            </a:pPr>
            <a:r>
              <a:rPr kumimoji="0" lang="en-US" sz="4250" b="1" i="0" u="none" strike="noStrike" kern="1200" cap="none" spc="0" normalizeH="0" baseline="0" noProof="0">
                <a:ln>
                  <a:noFill/>
                </a:ln>
                <a:solidFill>
                  <a:srgbClr val="000000"/>
                </a:solidFill>
                <a:effectLst/>
                <a:uLnTx/>
                <a:uFillTx/>
                <a:latin typeface="Arial"/>
                <a:cs typeface="Arial"/>
                <a:sym typeface="Montserrat"/>
              </a:rPr>
              <a:t>Do more of what your </a:t>
            </a:r>
            <a:br>
              <a:rPr kumimoji="0" lang="en-US" sz="4250" b="1" i="0" u="none" strike="noStrike" kern="1200" cap="none" spc="0" normalizeH="0" baseline="0" noProof="0">
                <a:ln>
                  <a:noFill/>
                </a:ln>
                <a:solidFill>
                  <a:srgbClr val="000000"/>
                </a:solidFill>
                <a:effectLst/>
                <a:uLnTx/>
                <a:uFillTx/>
                <a:latin typeface="Arial"/>
                <a:cs typeface="Arial"/>
                <a:sym typeface="Montserrat"/>
              </a:rPr>
            </a:br>
            <a:r>
              <a:rPr kumimoji="0" lang="en-US" sz="4250" b="1" i="0" u="none" strike="noStrike" kern="1200" cap="none" spc="0" normalizeH="0" baseline="0" noProof="0">
                <a:ln>
                  <a:noFill/>
                </a:ln>
                <a:solidFill>
                  <a:srgbClr val="000000"/>
                </a:solidFill>
                <a:effectLst/>
                <a:uLnTx/>
                <a:uFillTx/>
                <a:latin typeface="Arial"/>
                <a:cs typeface="Arial"/>
                <a:sym typeface="Montserrat"/>
              </a:rPr>
              <a:t>customers really value.</a:t>
            </a:r>
            <a:endParaRPr kumimoji="0" lang="en-US" sz="4250" b="1"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8247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4877055A-05F3-4AA6-A8D6-ACD48864F479}"/>
              </a:ext>
            </a:extLst>
          </p:cNvPr>
          <p:cNvSpPr/>
          <p:nvPr/>
        </p:nvSpPr>
        <p:spPr>
          <a:xfrm>
            <a:off x="11168003" y="6091721"/>
            <a:ext cx="403576" cy="403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aleway"/>
              <a:ea typeface="+mn-ea"/>
              <a:cs typeface="+mn-cs"/>
            </a:endParaRPr>
          </a:p>
        </p:txBody>
      </p:sp>
      <p:sp>
        <p:nvSpPr>
          <p:cNvPr id="26" name="Rectangle 25">
            <a:extLst>
              <a:ext uri="{FF2B5EF4-FFF2-40B4-BE49-F238E27FC236}">
                <a16:creationId xmlns:a16="http://schemas.microsoft.com/office/drawing/2014/main" id="{980F63AC-F209-486A-ACD8-15E071E46D37}"/>
              </a:ext>
            </a:extLst>
          </p:cNvPr>
          <p:cNvSpPr/>
          <p:nvPr/>
        </p:nvSpPr>
        <p:spPr>
          <a:xfrm>
            <a:off x="11151625" y="6139621"/>
            <a:ext cx="43633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3F434B"/>
                </a:solidFill>
                <a:effectLst/>
                <a:uLnTx/>
                <a:uFillTx/>
                <a:latin typeface="Raleway"/>
                <a:ea typeface="+mn-ea"/>
                <a:cs typeface="+mn-cs"/>
              </a:rPr>
              <a:t>2</a:t>
            </a:r>
            <a:endParaRPr kumimoji="0" lang="en-US" sz="1400" b="0" i="0" u="none" strike="noStrike" kern="1200" cap="none" spc="0" normalizeH="0" baseline="0" noProof="0">
              <a:ln>
                <a:noFill/>
              </a:ln>
              <a:solidFill>
                <a:srgbClr val="3F434B"/>
              </a:solidFill>
              <a:effectLst/>
              <a:uLnTx/>
              <a:uFillTx/>
              <a:latin typeface="Raleway"/>
              <a:ea typeface="+mn-ea"/>
              <a:cs typeface="+mn-cs"/>
            </a:endParaRPr>
          </a:p>
        </p:txBody>
      </p:sp>
      <p:sp>
        <p:nvSpPr>
          <p:cNvPr id="8" name="Rectangle 7">
            <a:extLst>
              <a:ext uri="{FF2B5EF4-FFF2-40B4-BE49-F238E27FC236}">
                <a16:creationId xmlns:a16="http://schemas.microsoft.com/office/drawing/2014/main" id="{916F535A-EE3C-473C-A3E4-5337A7BD0167}"/>
              </a:ext>
            </a:extLst>
          </p:cNvPr>
          <p:cNvSpPr/>
          <p:nvPr/>
        </p:nvSpPr>
        <p:spPr>
          <a:xfrm>
            <a:off x="1195284" y="4893314"/>
            <a:ext cx="6010706" cy="107721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D6864"/>
                </a:solidFill>
                <a:effectLst/>
                <a:uLnTx/>
                <a:uFillTx/>
                <a:latin typeface="Raleway"/>
                <a:ea typeface="+mn-ea"/>
                <a:cs typeface="+mn-cs"/>
                <a:hlinkClick r:id="rId3">
                  <a:extLst>
                    <a:ext uri="{A12FA001-AC4F-418D-AE19-62706E023703}">
                      <ahyp:hlinkClr xmlns:ahyp="http://schemas.microsoft.com/office/drawing/2018/hyperlinkcolor" val="tx"/>
                    </a:ext>
                  </a:extLst>
                </a:hlinkClick>
              </a:rPr>
              <a:t>linkedin.com/in/tomshrive/</a:t>
            </a:r>
            <a:endParaRPr kumimoji="0" lang="en-US" sz="2800" b="0" i="0" u="none" strike="noStrike" kern="1200" cap="none" spc="0" normalizeH="0" baseline="0" noProof="0">
              <a:ln>
                <a:noFill/>
              </a:ln>
              <a:solidFill>
                <a:srgbClr val="000000"/>
              </a:solidFill>
              <a:effectLst/>
              <a:uLnTx/>
              <a:uFillTx/>
              <a:latin typeface="Ralew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3F434B"/>
              </a:solidFill>
              <a:effectLst/>
              <a:uLnTx/>
              <a:uFillTx/>
              <a:latin typeface="Crimson Pro SemiBold" pitchFamily="2" charset="0"/>
              <a:ea typeface="+mn-ea"/>
              <a:cs typeface="+mn-cs"/>
            </a:endParaRPr>
          </a:p>
        </p:txBody>
      </p:sp>
      <p:pic>
        <p:nvPicPr>
          <p:cNvPr id="2" name="Picture 1" descr="A qr code with a few squares&#10;&#10;Description automatically generated">
            <a:extLst>
              <a:ext uri="{FF2B5EF4-FFF2-40B4-BE49-F238E27FC236}">
                <a16:creationId xmlns:a16="http://schemas.microsoft.com/office/drawing/2014/main" id="{9F6DDC73-D751-A927-6293-B93878760D1F}"/>
              </a:ext>
            </a:extLst>
          </p:cNvPr>
          <p:cNvPicPr>
            <a:picLocks noChangeAspect="1"/>
          </p:cNvPicPr>
          <p:nvPr/>
        </p:nvPicPr>
        <p:blipFill>
          <a:blip r:embed="rId4"/>
          <a:stretch>
            <a:fillRect/>
          </a:stretch>
        </p:blipFill>
        <p:spPr>
          <a:xfrm>
            <a:off x="1196230" y="1260898"/>
            <a:ext cx="3335754" cy="3320668"/>
          </a:xfrm>
          <a:prstGeom prst="rect">
            <a:avLst/>
          </a:prstGeom>
        </p:spPr>
      </p:pic>
      <p:sp>
        <p:nvSpPr>
          <p:cNvPr id="4" name="Google Shape;277;p32">
            <a:extLst>
              <a:ext uri="{FF2B5EF4-FFF2-40B4-BE49-F238E27FC236}">
                <a16:creationId xmlns:a16="http://schemas.microsoft.com/office/drawing/2014/main" id="{E29A6A2F-7373-2E54-3D7A-2BA76DB00BE3}"/>
              </a:ext>
            </a:extLst>
          </p:cNvPr>
          <p:cNvSpPr txBox="1"/>
          <p:nvPr/>
        </p:nvSpPr>
        <p:spPr>
          <a:xfrm>
            <a:off x="5070766" y="1263724"/>
            <a:ext cx="7195393" cy="3459881"/>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14999"/>
              </a:lnSpc>
              <a:spcBef>
                <a:spcPts val="0"/>
              </a:spcBef>
              <a:spcAft>
                <a:spcPts val="1600"/>
              </a:spcAft>
              <a:buClr>
                <a:srgbClr val="000000"/>
              </a:buClr>
              <a:buSzTx/>
              <a:buFont typeface="Arial"/>
              <a:buNone/>
              <a:tabLst/>
              <a:defRPr/>
            </a:pPr>
            <a:r>
              <a:rPr kumimoji="0" lang="en-US" sz="4250" b="0" i="0" u="none" strike="noStrike" kern="1200" cap="none" spc="0" normalizeH="0" baseline="0" noProof="0" dirty="0">
                <a:ln>
                  <a:noFill/>
                </a:ln>
                <a:solidFill>
                  <a:srgbClr val="000000"/>
                </a:solidFill>
                <a:effectLst/>
                <a:uLnTx/>
                <a:uFillTx/>
                <a:latin typeface="Arial"/>
                <a:cs typeface="Arial"/>
                <a:sym typeface="Montserrat"/>
              </a:rPr>
              <a:t>Free (forever) </a:t>
            </a:r>
            <a:br>
              <a:rPr kumimoji="0" lang="en-US" sz="4250" b="0" i="0" u="none" strike="noStrike" kern="1200" cap="none" spc="0" normalizeH="0" baseline="0" noProof="0" dirty="0">
                <a:ln>
                  <a:noFill/>
                </a:ln>
                <a:solidFill>
                  <a:srgbClr val="000000"/>
                </a:solidFill>
                <a:effectLst/>
                <a:uLnTx/>
                <a:uFillTx/>
                <a:latin typeface="Arial"/>
                <a:cs typeface="Arial"/>
                <a:sym typeface="Montserrat"/>
              </a:rPr>
            </a:br>
            <a:r>
              <a:rPr kumimoji="0" lang="en-US" sz="4250" b="0" i="0" u="none" strike="noStrike" kern="1200" cap="none" spc="0" normalizeH="0" baseline="0" noProof="0" dirty="0">
                <a:ln>
                  <a:noFill/>
                </a:ln>
                <a:solidFill>
                  <a:srgbClr val="000000"/>
                </a:solidFill>
                <a:effectLst/>
                <a:uLnTx/>
                <a:uFillTx/>
                <a:latin typeface="Arial"/>
                <a:cs typeface="Arial"/>
                <a:sym typeface="Montserrat"/>
              </a:rPr>
              <a:t>AI assistant trained with </a:t>
            </a:r>
            <a:br>
              <a:rPr kumimoji="0" lang="en-US" sz="4250" b="0" i="0" u="none" strike="noStrike" kern="1200" cap="none" spc="0" normalizeH="0" baseline="0" noProof="0" dirty="0">
                <a:ln>
                  <a:noFill/>
                </a:ln>
                <a:solidFill>
                  <a:srgbClr val="000000"/>
                </a:solidFill>
                <a:effectLst/>
                <a:uLnTx/>
                <a:uFillTx/>
                <a:latin typeface="Arial"/>
                <a:cs typeface="Arial"/>
                <a:sym typeface="Montserrat"/>
              </a:rPr>
            </a:br>
            <a:r>
              <a:rPr kumimoji="0" lang="en-US" sz="4250" b="1" i="0" u="none" strike="noStrike" kern="1200" cap="none" spc="0" normalizeH="0" baseline="0" noProof="0" dirty="0">
                <a:ln>
                  <a:noFill/>
                </a:ln>
                <a:solidFill>
                  <a:srgbClr val="000000"/>
                </a:solidFill>
                <a:effectLst/>
                <a:uLnTx/>
                <a:uFillTx/>
                <a:latin typeface="Arial"/>
                <a:cs typeface="Arial"/>
                <a:sym typeface="Montserrat"/>
              </a:rPr>
              <a:t>Building Safety Act </a:t>
            </a:r>
            <a:r>
              <a:rPr kumimoji="0" lang="en-US" sz="4250" b="0" i="0" u="none" strike="noStrike" kern="1200" cap="none" spc="0" normalizeH="0" baseline="0" noProof="0" dirty="0">
                <a:ln>
                  <a:noFill/>
                </a:ln>
                <a:solidFill>
                  <a:srgbClr val="000000"/>
                </a:solidFill>
                <a:effectLst/>
                <a:uLnTx/>
                <a:uFillTx/>
                <a:latin typeface="Arial"/>
                <a:cs typeface="Arial"/>
                <a:sym typeface="Montserrat"/>
              </a:rPr>
              <a:t>&amp; </a:t>
            </a:r>
            <a:br>
              <a:rPr kumimoji="0" lang="en-US" sz="4250" b="0" i="0" u="none" strike="noStrike" kern="1200" cap="none" spc="0" normalizeH="0" baseline="0" noProof="0" dirty="0">
                <a:ln>
                  <a:noFill/>
                </a:ln>
                <a:solidFill>
                  <a:srgbClr val="000000"/>
                </a:solidFill>
                <a:effectLst/>
                <a:uLnTx/>
                <a:uFillTx/>
                <a:latin typeface="Arial"/>
                <a:cs typeface="Arial"/>
                <a:sym typeface="Montserrat"/>
              </a:rPr>
            </a:br>
            <a:r>
              <a:rPr kumimoji="0" lang="en-US" sz="4250" b="1" i="0" u="none" strike="noStrike" kern="1200" cap="none" spc="0" normalizeH="0" baseline="0" noProof="0" dirty="0">
                <a:ln>
                  <a:noFill/>
                </a:ln>
                <a:solidFill>
                  <a:srgbClr val="000000"/>
                </a:solidFill>
                <a:effectLst/>
                <a:uLnTx/>
                <a:uFillTx/>
                <a:latin typeface="Arial"/>
                <a:cs typeface="Arial"/>
                <a:sym typeface="Montserrat"/>
              </a:rPr>
              <a:t>Leasehold Reform Act</a:t>
            </a:r>
            <a:endParaRPr kumimoji="0" lang="en-US" sz="1850" b="1" i="0" u="none" strike="noStrike" kern="120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34156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46CB-6F05-BB5E-DE39-C8453E2AB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E79B1-C1A5-B7AC-287E-18831E941E04}"/>
              </a:ext>
            </a:extLst>
          </p:cNvPr>
          <p:cNvSpPr>
            <a:spLocks noGrp="1"/>
          </p:cNvSpPr>
          <p:nvPr>
            <p:ph type="ctrTitle"/>
          </p:nvPr>
        </p:nvSpPr>
        <p:spPr>
          <a:xfrm>
            <a:off x="3286143" y="2884133"/>
            <a:ext cx="5619715" cy="1590773"/>
          </a:xfrm>
        </p:spPr>
        <p:txBody>
          <a:bodyPr anchor="ctr">
            <a:noAutofit/>
          </a:bodyPr>
          <a:lstStyle/>
          <a:p>
            <a:pPr algn="ctr">
              <a:spcBef>
                <a:spcPts val="1200"/>
              </a:spcBef>
              <a:spcAft>
                <a:spcPts val="2400"/>
              </a:spcAft>
            </a:pPr>
            <a:r>
              <a:rPr lang="en-US" sz="3600" dirty="0"/>
              <a:t>Thank you for listening.</a:t>
            </a:r>
            <a:br>
              <a:rPr lang="en-US" sz="3600" dirty="0"/>
            </a:br>
            <a:br>
              <a:rPr lang="en-US" sz="3600" dirty="0"/>
            </a:br>
            <a:r>
              <a:rPr lang="en-US" sz="3600" dirty="0">
                <a:solidFill>
                  <a:srgbClr val="00A08D"/>
                </a:solidFill>
              </a:rPr>
              <a:t>Any Questions?</a:t>
            </a:r>
            <a:br>
              <a:rPr lang="en-US" sz="3600" dirty="0">
                <a:solidFill>
                  <a:srgbClr val="00A08D"/>
                </a:solidFill>
                <a:latin typeface="Plus Jakarta Sans" pitchFamily="2" charset="77"/>
                <a:cs typeface="Plus Jakarta Sans" pitchFamily="2" charset="77"/>
              </a:rPr>
            </a:br>
            <a:endParaRPr lang="en-US" sz="3600" dirty="0">
              <a:solidFill>
                <a:srgbClr val="00A08D"/>
              </a:solidFill>
            </a:endParaRPr>
          </a:p>
        </p:txBody>
      </p:sp>
    </p:spTree>
    <p:extLst>
      <p:ext uri="{BB962C8B-B14F-4D97-AF65-F5344CB8AC3E}">
        <p14:creationId xmlns:p14="http://schemas.microsoft.com/office/powerpoint/2010/main" val="48900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9"/>
        <p:cNvGrpSpPr/>
        <p:nvPr/>
      </p:nvGrpSpPr>
      <p:grpSpPr>
        <a:xfrm>
          <a:off x="0" y="0"/>
          <a:ext cx="0" cy="0"/>
          <a:chOff x="0" y="0"/>
          <a:chExt cx="0" cy="0"/>
        </a:xfrm>
      </p:grpSpPr>
      <p:pic>
        <p:nvPicPr>
          <p:cNvPr id="3" name="Picture 2" descr="A person and person sitting at a desk&#10;&#10;Description automatically generated">
            <a:extLst>
              <a:ext uri="{FF2B5EF4-FFF2-40B4-BE49-F238E27FC236}">
                <a16:creationId xmlns:a16="http://schemas.microsoft.com/office/drawing/2014/main" id="{DAB1C140-9990-599E-A778-D567DF0078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92347" y="129226"/>
            <a:ext cx="3096971" cy="2607273"/>
          </a:xfrm>
          <a:prstGeom prst="rect">
            <a:avLst/>
          </a:prstGeom>
        </p:spPr>
      </p:pic>
      <p:pic>
        <p:nvPicPr>
          <p:cNvPr id="4" name="Picture 3" descr="A person sitting in a chair&#10;&#10;Description automatically generated">
            <a:extLst>
              <a:ext uri="{FF2B5EF4-FFF2-40B4-BE49-F238E27FC236}">
                <a16:creationId xmlns:a16="http://schemas.microsoft.com/office/drawing/2014/main" id="{4347BFEB-4C6F-5713-FD4A-E87BEDAAA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753" y="127199"/>
            <a:ext cx="4616103" cy="6602505"/>
          </a:xfrm>
          <a:prstGeom prst="rect">
            <a:avLst/>
          </a:prstGeom>
        </p:spPr>
      </p:pic>
      <p:pic>
        <p:nvPicPr>
          <p:cNvPr id="5" name="Picture 4" descr="A person sitting on a couch&#10;&#10;Description automatically generated">
            <a:extLst>
              <a:ext uri="{FF2B5EF4-FFF2-40B4-BE49-F238E27FC236}">
                <a16:creationId xmlns:a16="http://schemas.microsoft.com/office/drawing/2014/main" id="{6B6CF508-0AD5-CAFC-99AE-759E89364C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15215" y="2744041"/>
            <a:ext cx="5125325" cy="4114800"/>
          </a:xfrm>
          <a:prstGeom prst="rect">
            <a:avLst/>
          </a:prstGeom>
        </p:spPr>
      </p:pic>
      <p:sp>
        <p:nvSpPr>
          <p:cNvPr id="6" name="TextBox 5">
            <a:extLst>
              <a:ext uri="{FF2B5EF4-FFF2-40B4-BE49-F238E27FC236}">
                <a16:creationId xmlns:a16="http://schemas.microsoft.com/office/drawing/2014/main" id="{DBDB32A6-44D0-396B-01B7-9C747557DF04}"/>
              </a:ext>
            </a:extLst>
          </p:cNvPr>
          <p:cNvSpPr txBox="1"/>
          <p:nvPr/>
        </p:nvSpPr>
        <p:spPr>
          <a:xfrm>
            <a:off x="8611240" y="306080"/>
            <a:ext cx="306336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33333"/>
                </a:solidFill>
                <a:effectLst/>
                <a:uLnTx/>
                <a:uFillTx/>
                <a:latin typeface="Work Sans"/>
                <a:ea typeface="+mn-ea"/>
                <a:cs typeface="+mn-cs"/>
              </a:rPr>
              <a:t>"More than half of employees using </a:t>
            </a:r>
            <a:r>
              <a:rPr kumimoji="0" lang="en-US" sz="2000" b="0" i="0" u="none" strike="noStrike" kern="1200" cap="none" spc="0" normalizeH="0" baseline="0" noProof="0" err="1">
                <a:ln>
                  <a:noFill/>
                </a:ln>
                <a:solidFill>
                  <a:srgbClr val="333333"/>
                </a:solidFill>
                <a:effectLst/>
                <a:uLnTx/>
                <a:uFillTx/>
                <a:latin typeface="Work Sans"/>
                <a:ea typeface="+mn-ea"/>
                <a:cs typeface="+mn-cs"/>
              </a:rPr>
              <a:t>GenAI</a:t>
            </a:r>
            <a:r>
              <a:rPr kumimoji="0" lang="en-US" sz="2000" b="0" i="0" u="none" strike="noStrike" kern="1200" cap="none" spc="0" normalizeH="0" baseline="0" noProof="0">
                <a:ln>
                  <a:noFill/>
                </a:ln>
                <a:solidFill>
                  <a:srgbClr val="333333"/>
                </a:solidFill>
                <a:effectLst/>
                <a:uLnTx/>
                <a:uFillTx/>
                <a:latin typeface="Work Sans"/>
                <a:ea typeface="+mn-ea"/>
                <a:cs typeface="+mn-cs"/>
              </a:rPr>
              <a:t> report saving at least 5 hours a week."</a:t>
            </a:r>
            <a:br>
              <a:rPr kumimoji="0" lang="en-US" sz="2000" b="0" i="0" u="none" strike="noStrike" kern="1200" cap="none" spc="0" normalizeH="0" baseline="0" noProof="0">
                <a:ln>
                  <a:noFill/>
                </a:ln>
                <a:solidFill>
                  <a:srgbClr val="333333"/>
                </a:solidFill>
                <a:effectLst/>
                <a:uLnTx/>
                <a:uFillTx/>
                <a:latin typeface="Work Sans"/>
                <a:ea typeface="+mn-ea"/>
                <a:cs typeface="+mn-cs"/>
              </a:rPr>
            </a:br>
            <a:br>
              <a:rPr kumimoji="0" lang="en-US" sz="2000" b="0" i="0" u="none" strike="noStrike" kern="1200" cap="none" spc="0" normalizeH="0" baseline="0" noProof="0">
                <a:ln>
                  <a:noFill/>
                </a:ln>
                <a:solidFill>
                  <a:prstClr val="black"/>
                </a:solidFill>
                <a:effectLst/>
                <a:uLnTx/>
                <a:uFillTx/>
                <a:latin typeface="Work Sans"/>
                <a:ea typeface="+mn-ea"/>
                <a:cs typeface="+mn-cs"/>
              </a:rPr>
            </a:br>
            <a:r>
              <a:rPr kumimoji="0" lang="en-US" sz="2000" b="1" i="0" u="none" strike="noStrike" kern="1200" cap="none" spc="0" normalizeH="0" baseline="0" noProof="0">
                <a:ln>
                  <a:noFill/>
                </a:ln>
                <a:solidFill>
                  <a:srgbClr val="333333"/>
                </a:solidFill>
                <a:effectLst/>
                <a:uLnTx/>
                <a:uFillTx/>
                <a:latin typeface="Work Sans"/>
                <a:ea typeface="+mn-ea"/>
                <a:cs typeface="+mn-cs"/>
              </a:rPr>
              <a:t>Forbes study with over 13,000 people in 15 countries </a:t>
            </a:r>
            <a:endParaRPr kumimoji="0" lang="en-US" sz="2000" b="1" i="0" u="none" strike="noStrike" kern="1200" cap="none" spc="0" normalizeH="0" baseline="0" noProof="0">
              <a:ln>
                <a:noFill/>
              </a:ln>
              <a:solidFill>
                <a:prstClr val="black"/>
              </a:solidFill>
              <a:effectLst/>
              <a:uLnTx/>
              <a:uFillTx/>
              <a:latin typeface="Raleway"/>
              <a:ea typeface="+mn-ea"/>
              <a:cs typeface="+mn-cs"/>
            </a:endParaRPr>
          </a:p>
        </p:txBody>
      </p:sp>
    </p:spTree>
    <p:extLst>
      <p:ext uri="{BB962C8B-B14F-4D97-AF65-F5344CB8AC3E}">
        <p14:creationId xmlns:p14="http://schemas.microsoft.com/office/powerpoint/2010/main" val="262707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2" name="Rectangle 1">
            <a:extLst>
              <a:ext uri="{FF2B5EF4-FFF2-40B4-BE49-F238E27FC236}">
                <a16:creationId xmlns:a16="http://schemas.microsoft.com/office/drawing/2014/main" id="{FC19D7EB-8265-5323-B3C3-B75439B2D820}"/>
              </a:ext>
            </a:extLst>
          </p:cNvPr>
          <p:cNvSpPr/>
          <p:nvPr/>
        </p:nvSpPr>
        <p:spPr>
          <a:xfrm>
            <a:off x="0" y="1356967"/>
            <a:ext cx="12192000" cy="5501033"/>
          </a:xfrm>
          <a:prstGeom prst="rect">
            <a:avLst/>
          </a:prstGeom>
          <a:solidFill>
            <a:srgbClr val="FFC5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aleway"/>
              <a:ea typeface="+mn-ea"/>
              <a:cs typeface="+mn-cs"/>
            </a:endParaRPr>
          </a:p>
        </p:txBody>
      </p:sp>
      <p:sp>
        <p:nvSpPr>
          <p:cNvPr id="12" name="Google Shape;89;p19">
            <a:extLst>
              <a:ext uri="{FF2B5EF4-FFF2-40B4-BE49-F238E27FC236}">
                <a16:creationId xmlns:a16="http://schemas.microsoft.com/office/drawing/2014/main" id="{3208EF0A-C63D-2C18-6D24-759483AEBBFC}"/>
              </a:ext>
            </a:extLst>
          </p:cNvPr>
          <p:cNvSpPr txBox="1">
            <a:spLocks noGrp="1"/>
          </p:cNvSpPr>
          <p:nvPr/>
        </p:nvSpPr>
        <p:spPr>
          <a:xfrm>
            <a:off x="415600" y="1155633"/>
            <a:ext cx="11360800" cy="455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2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GB" sz="1400" b="1" i="0" u="none" strike="noStrike" kern="1200" cap="none" spc="0" normalizeH="0" baseline="0" noProof="0" dirty="0">
                <a:ln>
                  <a:noFill/>
                </a:ln>
                <a:solidFill>
                  <a:srgbClr val="000000"/>
                </a:solidFill>
                <a:effectLst/>
                <a:uLnTx/>
                <a:uFillTx/>
                <a:latin typeface="Raleway"/>
                <a:cs typeface="Arial"/>
                <a:sym typeface="Arial"/>
              </a:rPr>
            </a:br>
            <a:endParaRPr kumimoji="0" lang="en-GB" sz="1800" b="1" i="0" u="none" strike="noStrike" kern="1200" cap="none" spc="0" normalizeH="0" baseline="0" noProof="0" dirty="0">
              <a:ln>
                <a:noFill/>
              </a:ln>
              <a:solidFill>
                <a:prstClr val="black"/>
              </a:solidFill>
              <a:effectLst/>
              <a:uLnTx/>
              <a:uFillTx/>
              <a:latin typeface="Raleway"/>
              <a:cs typeface="Arial"/>
              <a:sym typeface="Arial"/>
            </a:endParaRPr>
          </a:p>
          <a:p>
            <a:pPr marL="495300" marR="0" lvl="0" indent="-34290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Raleway"/>
                <a:ea typeface="Montserrat"/>
                <a:cs typeface="Montserrat"/>
                <a:sym typeface="Montserrat"/>
              </a:rPr>
              <a:t>What is AI?</a:t>
            </a:r>
          </a:p>
          <a:p>
            <a:pPr marL="495300" marR="0" lvl="0" indent="-34290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Raleway"/>
                <a:ea typeface="Montserrat"/>
                <a:cs typeface="Montserrat"/>
                <a:sym typeface="Montserrat"/>
              </a:rPr>
              <a:t>How does AI learn?</a:t>
            </a:r>
            <a:endParaRPr kumimoji="0" lang="en-GB" sz="2400" b="1" i="0" u="none" strike="noStrike" kern="1200" cap="none" spc="0" normalizeH="0" baseline="0" noProof="0" dirty="0">
              <a:ln>
                <a:noFill/>
              </a:ln>
              <a:solidFill>
                <a:prstClr val="black">
                  <a:lumMod val="75000"/>
                  <a:lumOff val="25000"/>
                </a:prstClr>
              </a:solidFill>
              <a:effectLst/>
              <a:uLnTx/>
              <a:uFillTx/>
              <a:latin typeface="Raleway"/>
              <a:ea typeface="Montserrat"/>
              <a:cs typeface="Montserrat"/>
              <a:sym typeface="Arial"/>
            </a:endParaRPr>
          </a:p>
          <a:p>
            <a:pPr marL="495300" marR="0" lvl="0" indent="-342900" algn="l" defTabSz="914400" rtl="0" eaLnBrk="1" fontAlgn="auto" latinLnBrk="0" hangingPunct="1">
              <a:lnSpc>
                <a:spcPct val="114999"/>
              </a:lnSpc>
              <a:spcBef>
                <a:spcPts val="0"/>
              </a:spcBef>
              <a:spcAft>
                <a:spcPts val="0"/>
              </a:spcAft>
              <a:buClr>
                <a:srgbClr val="000000"/>
              </a:buClr>
              <a:buSzTx/>
              <a:buFont typeface="Wingdings" pitchFamily="2" charset="2"/>
              <a:buChar char="Ø"/>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Raleway"/>
                <a:ea typeface="Montserrat"/>
                <a:cs typeface="Montserrat"/>
                <a:sym typeface="Arial"/>
              </a:rPr>
              <a:t>What can AI do?</a:t>
            </a:r>
          </a:p>
          <a:p>
            <a:pPr marL="495300" marR="0" lvl="0" indent="-342900" algn="l" defTabSz="914400" rtl="0" eaLnBrk="1" fontAlgn="auto" latinLnBrk="0" hangingPunct="1">
              <a:lnSpc>
                <a:spcPct val="114999"/>
              </a:lnSpc>
              <a:spcBef>
                <a:spcPts val="0"/>
              </a:spcBef>
              <a:spcAft>
                <a:spcPts val="0"/>
              </a:spcAft>
              <a:buClr>
                <a:srgbClr val="000000"/>
              </a:buClr>
              <a:buSzTx/>
              <a:buFont typeface="Wingdings" pitchFamily="2" charset="2"/>
              <a:buChar char="Ø"/>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Raleway"/>
                <a:ea typeface="Montserrat"/>
                <a:cs typeface="Montserrat"/>
                <a:sym typeface="Arial"/>
              </a:rPr>
              <a:t>Some examples…</a:t>
            </a:r>
          </a:p>
          <a:p>
            <a:pPr marL="495300" marR="0" lvl="0" indent="-342900" algn="l" defTabSz="914400" rtl="0" eaLnBrk="1" fontAlgn="auto" latinLnBrk="0" hangingPunct="1">
              <a:lnSpc>
                <a:spcPct val="114999"/>
              </a:lnSpc>
              <a:spcBef>
                <a:spcPts val="0"/>
              </a:spcBef>
              <a:spcAft>
                <a:spcPts val="0"/>
              </a:spcAft>
              <a:buClr>
                <a:srgbClr val="000000"/>
              </a:buClr>
              <a:buSzTx/>
              <a:buFont typeface="Wingdings" pitchFamily="2" charset="2"/>
              <a:buChar char="Ø"/>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Raleway"/>
                <a:cs typeface="Arial"/>
                <a:sym typeface="Arial"/>
              </a:rPr>
              <a:t>How can I make AI work for me?</a:t>
            </a:r>
          </a:p>
          <a:p>
            <a:pPr marL="495300" marR="0" lvl="0" indent="-342900" algn="l" defTabSz="914400" rtl="0" eaLnBrk="1" fontAlgn="auto" latinLnBrk="0" hangingPunct="1">
              <a:lnSpc>
                <a:spcPct val="114999"/>
              </a:lnSpc>
              <a:spcBef>
                <a:spcPts val="0"/>
              </a:spcBef>
              <a:spcAft>
                <a:spcPts val="0"/>
              </a:spcAft>
              <a:buClr>
                <a:srgbClr val="000000"/>
              </a:buClr>
              <a:buSzTx/>
              <a:buFont typeface="Wingdings" pitchFamily="2" charset="2"/>
              <a:buChar char="Ø"/>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Raleway"/>
                <a:cs typeface="Arial"/>
                <a:sym typeface="Arial"/>
              </a:rPr>
              <a:t>Things to watch out for</a:t>
            </a:r>
          </a:p>
          <a:p>
            <a:pPr marL="495300" marR="0" lvl="0" indent="-342900" algn="l" defTabSz="914400" rtl="0" eaLnBrk="1" fontAlgn="auto" latinLnBrk="0" hangingPunct="1">
              <a:lnSpc>
                <a:spcPct val="114999"/>
              </a:lnSpc>
              <a:spcBef>
                <a:spcPts val="0"/>
              </a:spcBef>
              <a:spcAft>
                <a:spcPts val="0"/>
              </a:spcAft>
              <a:buClr>
                <a:srgbClr val="000000"/>
              </a:buClr>
              <a:buSzTx/>
              <a:buFont typeface="Wingdings" pitchFamily="2" charset="2"/>
              <a:buChar char="Ø"/>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Raleway"/>
                <a:ea typeface="Montserrat"/>
                <a:cs typeface="Montserrat"/>
                <a:sym typeface="Arial"/>
              </a:rPr>
              <a:t>Final Take aways</a:t>
            </a:r>
            <a:br>
              <a:rPr kumimoji="0" lang="en-GB" sz="1400" b="0" i="0" u="none" strike="noStrike" kern="1200" cap="none" spc="0" normalizeH="0" baseline="0" noProof="0" dirty="0">
                <a:ln>
                  <a:noFill/>
                </a:ln>
                <a:solidFill>
                  <a:srgbClr val="000000"/>
                </a:solidFill>
                <a:effectLst/>
                <a:uLnTx/>
                <a:uFillTx/>
                <a:latin typeface="Montserrat"/>
                <a:ea typeface="Montserrat"/>
                <a:cs typeface="Montserrat"/>
                <a:sym typeface="Arial"/>
              </a:rPr>
            </a:br>
            <a:endParaRPr kumimoji="0" lang="en-GB" sz="1800" b="1" i="0" u="none" strike="noStrike" kern="1200" cap="none" spc="0" normalizeH="0" baseline="0" noProof="0" dirty="0">
              <a:ln>
                <a:noFill/>
              </a:ln>
              <a:solidFill>
                <a:prstClr val="white"/>
              </a:solidFill>
              <a:effectLst/>
              <a:uLnTx/>
              <a:uFillTx/>
              <a:latin typeface="Montserrat"/>
              <a:ea typeface="Montserrat"/>
              <a:cs typeface="Montserrat"/>
              <a:sym typeface="Arial"/>
            </a:endParaRPr>
          </a:p>
        </p:txBody>
      </p:sp>
      <p:sp>
        <p:nvSpPr>
          <p:cNvPr id="3" name="Google Shape;200;p26">
            <a:extLst>
              <a:ext uri="{FF2B5EF4-FFF2-40B4-BE49-F238E27FC236}">
                <a16:creationId xmlns:a16="http://schemas.microsoft.com/office/drawing/2014/main" id="{90CE2F79-3F5E-0A4D-7CD8-D33E215C3A7D}"/>
              </a:ext>
            </a:extLst>
          </p:cNvPr>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dirty="0">
                <a:latin typeface="Montserrat"/>
                <a:sym typeface="Montserrat"/>
              </a:rPr>
              <a:t>AGENDA</a:t>
            </a:r>
            <a:endParaRPr lang="en-US" dirty="0"/>
          </a:p>
        </p:txBody>
      </p:sp>
    </p:spTree>
    <p:extLst>
      <p:ext uri="{BB962C8B-B14F-4D97-AF65-F5344CB8AC3E}">
        <p14:creationId xmlns:p14="http://schemas.microsoft.com/office/powerpoint/2010/main" val="313395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10" name="Picture 9" descr="Nurturing People and Culture in the AI Space: The Key to Success">
            <a:extLst>
              <a:ext uri="{FF2B5EF4-FFF2-40B4-BE49-F238E27FC236}">
                <a16:creationId xmlns:a16="http://schemas.microsoft.com/office/drawing/2014/main" id="{21A98EE8-BC03-8D8C-1BD1-16530B22E07B}"/>
              </a:ext>
            </a:extLst>
          </p:cNvPr>
          <p:cNvPicPr>
            <a:picLocks noChangeAspect="1"/>
          </p:cNvPicPr>
          <p:nvPr/>
        </p:nvPicPr>
        <p:blipFill>
          <a:blip r:embed="rId3" cstate="screen">
            <a:extLst>
              <a:ext uri="{28A0092B-C50C-407E-A947-70E740481C1C}">
                <a14:useLocalDpi xmlns:a14="http://schemas.microsoft.com/office/drawing/2010/main"/>
              </a:ext>
            </a:extLst>
          </a:blip>
          <a:srcRect t="-158" r="-192" b="-210"/>
          <a:stretch/>
        </p:blipFill>
        <p:spPr>
          <a:xfrm>
            <a:off x="8144228" y="1870922"/>
            <a:ext cx="3329081" cy="2247358"/>
          </a:xfrm>
          <a:prstGeom prst="rect">
            <a:avLst/>
          </a:prstGeom>
        </p:spPr>
      </p:pic>
      <p:pic>
        <p:nvPicPr>
          <p:cNvPr id="5" name="Picture 4" descr="12 Ways to Become that Popular Person at Work | Inc.com">
            <a:extLst>
              <a:ext uri="{FF2B5EF4-FFF2-40B4-BE49-F238E27FC236}">
                <a16:creationId xmlns:a16="http://schemas.microsoft.com/office/drawing/2014/main" id="{00CCC0A7-5E00-FD0E-E983-CC3300EB00F7}"/>
              </a:ext>
            </a:extLst>
          </p:cNvPr>
          <p:cNvPicPr>
            <a:picLocks noChangeAspect="1"/>
          </p:cNvPicPr>
          <p:nvPr/>
        </p:nvPicPr>
        <p:blipFill>
          <a:blip r:embed="rId4" cstate="screen">
            <a:extLst>
              <a:ext uri="{28A0092B-C50C-407E-A947-70E740481C1C}">
                <a14:useLocalDpi xmlns:a14="http://schemas.microsoft.com/office/drawing/2010/main"/>
              </a:ext>
            </a:extLst>
          </a:blip>
          <a:srcRect t="-59" b="-290"/>
          <a:stretch/>
        </p:blipFill>
        <p:spPr>
          <a:xfrm>
            <a:off x="710916" y="1887780"/>
            <a:ext cx="3376191" cy="2312767"/>
          </a:xfrm>
          <a:prstGeom prst="rect">
            <a:avLst/>
          </a:prstGeom>
        </p:spPr>
      </p:pic>
      <p:pic>
        <p:nvPicPr>
          <p:cNvPr id="9" name="Picture 8" descr="3,174,600+ Person Laptop Stock Photos, Pictures &amp; Royalty-Free Images -  iStock | Person laptop office, Happy person on laptop, Person on laptop at  home">
            <a:extLst>
              <a:ext uri="{FF2B5EF4-FFF2-40B4-BE49-F238E27FC236}">
                <a16:creationId xmlns:a16="http://schemas.microsoft.com/office/drawing/2014/main" id="{1DCEDB3E-E6FB-6CFE-B0B5-2C3964013A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7715" y="1874457"/>
            <a:ext cx="3472619" cy="2321474"/>
          </a:xfrm>
          <a:prstGeom prst="rect">
            <a:avLst/>
          </a:prstGeom>
        </p:spPr>
      </p:pic>
      <p:sp>
        <p:nvSpPr>
          <p:cNvPr id="200" name="Google Shape;200;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a:latin typeface="Montserrat"/>
                <a:sym typeface="Montserrat"/>
              </a:rPr>
              <a:t>AI – A MOTORBIKE FOR THE MIND...</a:t>
            </a:r>
            <a:endParaRPr lang="en-US"/>
          </a:p>
        </p:txBody>
      </p:sp>
      <p:sp>
        <p:nvSpPr>
          <p:cNvPr id="2" name="Rectangle 1">
            <a:extLst>
              <a:ext uri="{FF2B5EF4-FFF2-40B4-BE49-F238E27FC236}">
                <a16:creationId xmlns:a16="http://schemas.microsoft.com/office/drawing/2014/main" id="{7EBF54AD-70A2-F325-EAD0-473F97F93FEA}"/>
              </a:ext>
            </a:extLst>
          </p:cNvPr>
          <p:cNvSpPr/>
          <p:nvPr/>
        </p:nvSpPr>
        <p:spPr>
          <a:xfrm>
            <a:off x="706236" y="4103606"/>
            <a:ext cx="3390994" cy="81731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Humans</a:t>
            </a:r>
          </a:p>
        </p:txBody>
      </p:sp>
      <p:sp>
        <p:nvSpPr>
          <p:cNvPr id="3" name="Rectangle 2">
            <a:extLst>
              <a:ext uri="{FF2B5EF4-FFF2-40B4-BE49-F238E27FC236}">
                <a16:creationId xmlns:a16="http://schemas.microsoft.com/office/drawing/2014/main" id="{541C72C4-5617-77A4-1DF6-4322A3B15EE3}"/>
              </a:ext>
            </a:extLst>
          </p:cNvPr>
          <p:cNvSpPr/>
          <p:nvPr/>
        </p:nvSpPr>
        <p:spPr>
          <a:xfrm>
            <a:off x="8144715" y="4108286"/>
            <a:ext cx="3325654" cy="80608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Raleway"/>
                <a:ea typeface="+mn-ea"/>
                <a:cs typeface="+mn-cs"/>
              </a:rPr>
              <a:t>Humans + </a:t>
            </a:r>
            <a:r>
              <a:rPr kumimoji="0" lang="en-US" sz="1800" b="1" i="0" u="none" strike="noStrike" kern="1200" cap="none" spc="0" normalizeH="0" baseline="0" noProof="0">
                <a:ln>
                  <a:noFill/>
                </a:ln>
                <a:solidFill>
                  <a:srgbClr val="1CD4BB"/>
                </a:solidFill>
                <a:effectLst/>
                <a:uLnTx/>
                <a:uFillTx/>
                <a:latin typeface="Raleway"/>
                <a:ea typeface="+mn-ea"/>
                <a:cs typeface="+mn-cs"/>
              </a:rPr>
              <a:t>Computers</a:t>
            </a:r>
            <a:r>
              <a:rPr kumimoji="0" lang="en-US" sz="1800" b="1" i="0" u="none" strike="noStrike" kern="1200" cap="none" spc="0" normalizeH="0" baseline="0" noProof="0">
                <a:ln>
                  <a:noFill/>
                </a:ln>
                <a:solidFill>
                  <a:prstClr val="white"/>
                </a:solidFill>
                <a:effectLst/>
                <a:uLnTx/>
                <a:uFillTx/>
                <a:latin typeface="Raleway"/>
                <a:ea typeface="+mn-ea"/>
                <a:cs typeface="+mn-cs"/>
              </a:rPr>
              <a:t> + </a:t>
            </a:r>
            <a:r>
              <a:rPr kumimoji="0" lang="en-US" sz="1800" b="1" i="0" u="none" strike="noStrike" kern="1200" cap="none" spc="0" normalizeH="0" baseline="0" noProof="0">
                <a:ln>
                  <a:noFill/>
                </a:ln>
                <a:solidFill>
                  <a:srgbClr val="B066E8"/>
                </a:solidFill>
                <a:effectLst/>
                <a:uLnTx/>
                <a:uFillTx/>
                <a:latin typeface="Raleway"/>
                <a:ea typeface="+mn-ea"/>
                <a:cs typeface="+mn-cs"/>
              </a:rPr>
              <a:t>AI</a:t>
            </a:r>
          </a:p>
        </p:txBody>
      </p:sp>
      <p:sp>
        <p:nvSpPr>
          <p:cNvPr id="4" name="Rectangle 3">
            <a:extLst>
              <a:ext uri="{FF2B5EF4-FFF2-40B4-BE49-F238E27FC236}">
                <a16:creationId xmlns:a16="http://schemas.microsoft.com/office/drawing/2014/main" id="{5B752129-3A2B-0F39-556D-47537C07814A}"/>
              </a:ext>
            </a:extLst>
          </p:cNvPr>
          <p:cNvSpPr/>
          <p:nvPr/>
        </p:nvSpPr>
        <p:spPr>
          <a:xfrm>
            <a:off x="4407647" y="4106591"/>
            <a:ext cx="3465781" cy="80172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Humans + </a:t>
            </a:r>
            <a:r>
              <a:rPr kumimoji="0" lang="en-US" sz="1800" b="0" i="0" u="none" strike="noStrike" kern="1200" cap="none" spc="0" normalizeH="0" baseline="0" noProof="0">
                <a:ln>
                  <a:noFill/>
                </a:ln>
                <a:solidFill>
                  <a:srgbClr val="1CD4BB"/>
                </a:solidFill>
                <a:effectLst/>
                <a:uLnTx/>
                <a:uFillTx/>
                <a:latin typeface="Raleway"/>
                <a:ea typeface="+mn-ea"/>
                <a:cs typeface="+mn-cs"/>
              </a:rPr>
              <a:t>computers</a:t>
            </a:r>
          </a:p>
        </p:txBody>
      </p:sp>
      <p:pic>
        <p:nvPicPr>
          <p:cNvPr id="11" name="Graphic 10" descr="Woman with solid fill">
            <a:extLst>
              <a:ext uri="{FF2B5EF4-FFF2-40B4-BE49-F238E27FC236}">
                <a16:creationId xmlns:a16="http://schemas.microsoft.com/office/drawing/2014/main" id="{0032C67F-B1B1-8B7F-2A3E-CE57393FBD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3100" y="5143500"/>
            <a:ext cx="914400" cy="914400"/>
          </a:xfrm>
          <a:prstGeom prst="rect">
            <a:avLst/>
          </a:prstGeom>
        </p:spPr>
      </p:pic>
      <p:pic>
        <p:nvPicPr>
          <p:cNvPr id="12" name="Graphic 11" descr="Motorcycle with solid fill">
            <a:extLst>
              <a:ext uri="{FF2B5EF4-FFF2-40B4-BE49-F238E27FC236}">
                <a16:creationId xmlns:a16="http://schemas.microsoft.com/office/drawing/2014/main" id="{48EED65C-AB07-E636-BCE4-E1548A7888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44025" y="5133975"/>
            <a:ext cx="914400" cy="914400"/>
          </a:xfrm>
          <a:prstGeom prst="rect">
            <a:avLst/>
          </a:prstGeom>
        </p:spPr>
      </p:pic>
      <p:pic>
        <p:nvPicPr>
          <p:cNvPr id="13" name="Graphic 12" descr="Cycling with solid fill">
            <a:extLst>
              <a:ext uri="{FF2B5EF4-FFF2-40B4-BE49-F238E27FC236}">
                <a16:creationId xmlns:a16="http://schemas.microsoft.com/office/drawing/2014/main" id="{3E8DABC9-4631-0FC5-AD60-E4FF1BCB01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83250" y="5143500"/>
            <a:ext cx="914400" cy="914400"/>
          </a:xfrm>
          <a:prstGeom prst="rect">
            <a:avLst/>
          </a:prstGeom>
        </p:spPr>
      </p:pic>
    </p:spTree>
    <p:extLst>
      <p:ext uri="{BB962C8B-B14F-4D97-AF65-F5344CB8AC3E}">
        <p14:creationId xmlns:p14="http://schemas.microsoft.com/office/powerpoint/2010/main" val="70607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2" name="Picture 1" descr="How important is foot position and posture for cyclists? | road.cc">
            <a:extLst>
              <a:ext uri="{FF2B5EF4-FFF2-40B4-BE49-F238E27FC236}">
                <a16:creationId xmlns:a16="http://schemas.microsoft.com/office/drawing/2014/main" id="{7FB8832E-5B7F-890B-375F-FBBCC06794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8835" y="1317892"/>
            <a:ext cx="3566491" cy="2378917"/>
          </a:xfrm>
          <a:prstGeom prst="rect">
            <a:avLst/>
          </a:prstGeom>
        </p:spPr>
      </p:pic>
      <p:pic>
        <p:nvPicPr>
          <p:cNvPr id="6" name="Picture 5" descr="How to steer a motorcycle for beginners | Improve your steering">
            <a:extLst>
              <a:ext uri="{FF2B5EF4-FFF2-40B4-BE49-F238E27FC236}">
                <a16:creationId xmlns:a16="http://schemas.microsoft.com/office/drawing/2014/main" id="{1EC6FEB4-8D34-372D-78A8-C956B21575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7157" y="1326945"/>
            <a:ext cx="3558209" cy="2366043"/>
          </a:xfrm>
          <a:prstGeom prst="rect">
            <a:avLst/>
          </a:prstGeom>
        </p:spPr>
      </p:pic>
      <p:pic>
        <p:nvPicPr>
          <p:cNvPr id="7" name="Picture 6" descr="Electric Mobility / Motorcycles And Charging Infrastructure - Adventure  Rider">
            <a:extLst>
              <a:ext uri="{FF2B5EF4-FFF2-40B4-BE49-F238E27FC236}">
                <a16:creationId xmlns:a16="http://schemas.microsoft.com/office/drawing/2014/main" id="{C6240EC2-E94E-4E47-A839-8DD07C36D2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0287" y="3947738"/>
            <a:ext cx="3549925" cy="2408761"/>
          </a:xfrm>
          <a:prstGeom prst="rect">
            <a:avLst/>
          </a:prstGeom>
        </p:spPr>
      </p:pic>
      <p:pic>
        <p:nvPicPr>
          <p:cNvPr id="8" name="Picture 7" descr="How to navigate using just your Smartphone on your Motorcycle - Quad Lock®  UK - Official Store">
            <a:extLst>
              <a:ext uri="{FF2B5EF4-FFF2-40B4-BE49-F238E27FC236}">
                <a16:creationId xmlns:a16="http://schemas.microsoft.com/office/drawing/2014/main" id="{F1581E6B-48C6-A9AC-E726-CD1BC795805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905086" y="3948614"/>
            <a:ext cx="3536671" cy="2391636"/>
          </a:xfrm>
          <a:prstGeom prst="rect">
            <a:avLst/>
          </a:prstGeom>
        </p:spPr>
      </p:pic>
      <p:sp>
        <p:nvSpPr>
          <p:cNvPr id="10" name="Google Shape;200;p26">
            <a:extLst>
              <a:ext uri="{FF2B5EF4-FFF2-40B4-BE49-F238E27FC236}">
                <a16:creationId xmlns:a16="http://schemas.microsoft.com/office/drawing/2014/main" id="{E6DACB7B-12D6-F64E-BF0C-4059826E6B53}"/>
              </a:ext>
            </a:extLst>
          </p:cNvPr>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a:latin typeface="Montserrat"/>
                <a:sym typeface="Montserrat"/>
              </a:rPr>
              <a:t>MOTORBIKES STILL NEED TO BE RIDEN...</a:t>
            </a:r>
            <a:endParaRPr lang="en-US"/>
          </a:p>
        </p:txBody>
      </p:sp>
    </p:spTree>
    <p:extLst>
      <p:ext uri="{BB962C8B-B14F-4D97-AF65-F5344CB8AC3E}">
        <p14:creationId xmlns:p14="http://schemas.microsoft.com/office/powerpoint/2010/main" val="375705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a:latin typeface="Montserrat"/>
                <a:sym typeface="Montserrat"/>
              </a:rPr>
              <a:t>HOW AI LEARNS...</a:t>
            </a:r>
            <a:endParaRPr lang="en-US"/>
          </a:p>
        </p:txBody>
      </p:sp>
      <p:sp>
        <p:nvSpPr>
          <p:cNvPr id="2" name="Rectangle 1">
            <a:extLst>
              <a:ext uri="{FF2B5EF4-FFF2-40B4-BE49-F238E27FC236}">
                <a16:creationId xmlns:a16="http://schemas.microsoft.com/office/drawing/2014/main" id="{7EBF54AD-70A2-F325-EAD0-473F97F93FEA}"/>
              </a:ext>
            </a:extLst>
          </p:cNvPr>
          <p:cNvSpPr/>
          <p:nvPr/>
        </p:nvSpPr>
        <p:spPr>
          <a:xfrm>
            <a:off x="706236" y="4103606"/>
            <a:ext cx="3378188" cy="8173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learns by </a:t>
            </a:r>
            <a:r>
              <a:rPr kumimoji="0" lang="en-US" sz="1800" b="1" i="0" u="none" strike="noStrike" kern="1200" cap="none" spc="0" normalizeH="0" baseline="0" noProof="0">
                <a:ln>
                  <a:noFill/>
                </a:ln>
                <a:solidFill>
                  <a:srgbClr val="FFFFFF"/>
                </a:solidFill>
                <a:effectLst/>
                <a:uLnTx/>
                <a:uFillTx/>
                <a:latin typeface="Raleway"/>
                <a:ea typeface="+mn-ea"/>
                <a:cs typeface="+mn-cs"/>
              </a:rPr>
              <a:t>teaching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(Supervised learning)</a:t>
            </a:r>
          </a:p>
        </p:txBody>
      </p:sp>
      <p:sp>
        <p:nvSpPr>
          <p:cNvPr id="3" name="Rectangle 2">
            <a:extLst>
              <a:ext uri="{FF2B5EF4-FFF2-40B4-BE49-F238E27FC236}">
                <a16:creationId xmlns:a16="http://schemas.microsoft.com/office/drawing/2014/main" id="{541C72C4-5617-77A4-1DF6-4322A3B15EE3}"/>
              </a:ext>
            </a:extLst>
          </p:cNvPr>
          <p:cNvSpPr/>
          <p:nvPr/>
        </p:nvSpPr>
        <p:spPr>
          <a:xfrm>
            <a:off x="8144715" y="4191529"/>
            <a:ext cx="3293957" cy="7228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Learns by </a:t>
            </a:r>
            <a:r>
              <a:rPr kumimoji="0" lang="en-US" sz="1800" b="1" i="0" u="none" strike="noStrike" kern="1200" cap="none" spc="0" normalizeH="0" baseline="0" noProof="0">
                <a:ln>
                  <a:noFill/>
                </a:ln>
                <a:solidFill>
                  <a:srgbClr val="B066E8"/>
                </a:solidFill>
                <a:effectLst/>
                <a:uLnTx/>
                <a:uFillTx/>
                <a:latin typeface="Raleway"/>
                <a:ea typeface="+mn-ea"/>
                <a:cs typeface="+mn-cs"/>
              </a:rPr>
              <a:t>doing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(Reinforcement learning)</a:t>
            </a:r>
          </a:p>
        </p:txBody>
      </p:sp>
      <p:sp>
        <p:nvSpPr>
          <p:cNvPr id="4" name="Rectangle 3">
            <a:extLst>
              <a:ext uri="{FF2B5EF4-FFF2-40B4-BE49-F238E27FC236}">
                <a16:creationId xmlns:a16="http://schemas.microsoft.com/office/drawing/2014/main" id="{5B752129-3A2B-0F39-556D-47537C07814A}"/>
              </a:ext>
            </a:extLst>
          </p:cNvPr>
          <p:cNvSpPr/>
          <p:nvPr/>
        </p:nvSpPr>
        <p:spPr>
          <a:xfrm>
            <a:off x="4407647" y="4196238"/>
            <a:ext cx="3465781" cy="712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Learns by </a:t>
            </a:r>
            <a:r>
              <a:rPr kumimoji="0" lang="en-US" sz="1800" b="1" i="0" u="none" strike="noStrike" kern="1200" cap="none" spc="0" normalizeH="0" baseline="0" noProof="0">
                <a:ln>
                  <a:noFill/>
                </a:ln>
                <a:solidFill>
                  <a:srgbClr val="1CD4BB"/>
                </a:solidFill>
                <a:effectLst/>
                <a:uLnTx/>
                <a:uFillTx/>
                <a:latin typeface="Raleway"/>
                <a:ea typeface="+mn-ea"/>
                <a:cs typeface="+mn-cs"/>
              </a:rPr>
              <a:t>studying</a:t>
            </a:r>
            <a:endParaRPr kumimoji="0" lang="en-US" sz="1800" b="0" i="0" u="none" strike="noStrike" kern="1200" cap="none" spc="0" normalizeH="0" baseline="0" noProof="0">
              <a:ln>
                <a:noFill/>
              </a:ln>
              <a:solidFill>
                <a:srgbClr val="FFFFFF"/>
              </a:solidFill>
              <a:effectLst/>
              <a:uLnTx/>
              <a:uFillTx/>
              <a:latin typeface="Raleway"/>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(Unsupervised learning)</a:t>
            </a:r>
          </a:p>
        </p:txBody>
      </p:sp>
      <p:pic>
        <p:nvPicPr>
          <p:cNvPr id="6" name="Picture 2" descr="Reading student Stock Photos, Royalty Free Reading student Images |  Depositphotos">
            <a:extLst>
              <a:ext uri="{FF2B5EF4-FFF2-40B4-BE49-F238E27FC236}">
                <a16:creationId xmlns:a16="http://schemas.microsoft.com/office/drawing/2014/main" id="{061319EC-D523-68EA-53F8-59AD7A2F3AA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08331" y="1886748"/>
            <a:ext cx="3465041" cy="23100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pointing at a blackboard with a group of people in the background&#10;&#10;Description automatically generated">
            <a:extLst>
              <a:ext uri="{FF2B5EF4-FFF2-40B4-BE49-F238E27FC236}">
                <a16:creationId xmlns:a16="http://schemas.microsoft.com/office/drawing/2014/main" id="{487DEFC5-B36D-76AA-E71D-99CBAF1158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384" y="1887903"/>
            <a:ext cx="3385039" cy="2217616"/>
          </a:xfrm>
          <a:prstGeom prst="rect">
            <a:avLst/>
          </a:prstGeom>
        </p:spPr>
      </p:pic>
      <p:pic>
        <p:nvPicPr>
          <p:cNvPr id="8" name="Picture 7" descr="A child jumping on a skateboard&#10;&#10;Description automatically generated">
            <a:extLst>
              <a:ext uri="{FF2B5EF4-FFF2-40B4-BE49-F238E27FC236}">
                <a16:creationId xmlns:a16="http://schemas.microsoft.com/office/drawing/2014/main" id="{DA0AEC5C-D96E-7E69-7F85-51FAC004A979}"/>
              </a:ext>
            </a:extLst>
          </p:cNvPr>
          <p:cNvPicPr>
            <a:picLocks noChangeAspect="1"/>
          </p:cNvPicPr>
          <p:nvPr/>
        </p:nvPicPr>
        <p:blipFill>
          <a:blip r:embed="rId5" cstate="screen">
            <a:extLst>
              <a:ext uri="{28A0092B-C50C-407E-A947-70E740481C1C}">
                <a14:useLocalDpi xmlns:a14="http://schemas.microsoft.com/office/drawing/2010/main"/>
              </a:ext>
            </a:extLst>
          </a:blip>
          <a:srcRect b="-319"/>
          <a:stretch/>
        </p:blipFill>
        <p:spPr>
          <a:xfrm>
            <a:off x="8147539" y="1886685"/>
            <a:ext cx="3273784" cy="2309557"/>
          </a:xfrm>
          <a:prstGeom prst="rect">
            <a:avLst/>
          </a:prstGeom>
        </p:spPr>
      </p:pic>
    </p:spTree>
    <p:extLst>
      <p:ext uri="{BB962C8B-B14F-4D97-AF65-F5344CB8AC3E}">
        <p14:creationId xmlns:p14="http://schemas.microsoft.com/office/powerpoint/2010/main" val="230406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a:latin typeface="Montserrat"/>
                <a:sym typeface="Montserrat"/>
              </a:rPr>
              <a:t>WHAT AI CAN DO...</a:t>
            </a:r>
            <a:endParaRPr lang="en-US"/>
          </a:p>
        </p:txBody>
      </p:sp>
      <p:sp>
        <p:nvSpPr>
          <p:cNvPr id="2" name="Rectangle 1">
            <a:extLst>
              <a:ext uri="{FF2B5EF4-FFF2-40B4-BE49-F238E27FC236}">
                <a16:creationId xmlns:a16="http://schemas.microsoft.com/office/drawing/2014/main" id="{7EBF54AD-70A2-F325-EAD0-473F97F93FEA}"/>
              </a:ext>
            </a:extLst>
          </p:cNvPr>
          <p:cNvSpPr/>
          <p:nvPr/>
        </p:nvSpPr>
        <p:spPr>
          <a:xfrm>
            <a:off x="706236" y="4109702"/>
            <a:ext cx="3372092" cy="1003652"/>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Make Predictions </a:t>
            </a:r>
            <a:br>
              <a:rPr kumimoji="0" lang="en-US" sz="1800" b="0" i="0" u="none" strike="noStrike" kern="1200" cap="none" spc="0" normalizeH="0" baseline="0" noProof="0">
                <a:ln>
                  <a:noFill/>
                </a:ln>
                <a:solidFill>
                  <a:prstClr val="white"/>
                </a:solidFill>
                <a:effectLst/>
                <a:uLnTx/>
                <a:uFillTx/>
                <a:latin typeface="Raleway"/>
                <a:ea typeface="+mn-ea"/>
                <a:cs typeface="+mn-cs"/>
              </a:rPr>
            </a:br>
            <a:r>
              <a:rPr kumimoji="0" lang="en-US" sz="1800" b="0" i="0" u="none" strike="noStrike" kern="1200" cap="none" spc="0" normalizeH="0" baseline="0" noProof="0">
                <a:ln>
                  <a:noFill/>
                </a:ln>
                <a:solidFill>
                  <a:prstClr val="white"/>
                </a:solidFill>
                <a:effectLst/>
                <a:uLnTx/>
                <a:uFillTx/>
                <a:latin typeface="Raleway"/>
                <a:ea typeface="+mn-ea"/>
                <a:cs typeface="+mn-cs"/>
              </a:rPr>
              <a:t>(Predictive AI)</a:t>
            </a:r>
          </a:p>
        </p:txBody>
      </p:sp>
      <p:pic>
        <p:nvPicPr>
          <p:cNvPr id="5" name="Picture 4" descr="A person standing in front of a chalkboard&#10;&#10;Description automatically generated">
            <a:extLst>
              <a:ext uri="{FF2B5EF4-FFF2-40B4-BE49-F238E27FC236}">
                <a16:creationId xmlns:a16="http://schemas.microsoft.com/office/drawing/2014/main" id="{E73AD08D-7AE7-0BCD-2B0E-0738906677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384" y="2198076"/>
            <a:ext cx="3377712" cy="1912327"/>
          </a:xfrm>
          <a:prstGeom prst="rect">
            <a:avLst/>
          </a:prstGeom>
        </p:spPr>
      </p:pic>
    </p:spTree>
    <p:extLst>
      <p:ext uri="{BB962C8B-B14F-4D97-AF65-F5344CB8AC3E}">
        <p14:creationId xmlns:p14="http://schemas.microsoft.com/office/powerpoint/2010/main" val="394200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9" name="Picture 8" descr="A person wearing headphones sitting in front of a computer&#10;&#10;Description automatically generated">
            <a:extLst>
              <a:ext uri="{FF2B5EF4-FFF2-40B4-BE49-F238E27FC236}">
                <a16:creationId xmlns:a16="http://schemas.microsoft.com/office/drawing/2014/main" id="{7157A6A3-B61A-DC22-5A06-EF5A68FC25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7030" y="2199704"/>
            <a:ext cx="3448640" cy="2191497"/>
          </a:xfrm>
          <a:prstGeom prst="rect">
            <a:avLst/>
          </a:prstGeom>
        </p:spPr>
      </p:pic>
      <p:sp>
        <p:nvSpPr>
          <p:cNvPr id="200" name="Google Shape;200;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1850" b="1">
                <a:latin typeface="Montserrat"/>
                <a:sym typeface="Montserrat"/>
              </a:rPr>
              <a:t>WHAT AI CAN DO...</a:t>
            </a:r>
            <a:endParaRPr lang="en-US"/>
          </a:p>
        </p:txBody>
      </p:sp>
      <p:sp>
        <p:nvSpPr>
          <p:cNvPr id="2" name="Rectangle 1">
            <a:extLst>
              <a:ext uri="{FF2B5EF4-FFF2-40B4-BE49-F238E27FC236}">
                <a16:creationId xmlns:a16="http://schemas.microsoft.com/office/drawing/2014/main" id="{7EBF54AD-70A2-F325-EAD0-473F97F93FEA}"/>
              </a:ext>
            </a:extLst>
          </p:cNvPr>
          <p:cNvSpPr/>
          <p:nvPr/>
        </p:nvSpPr>
        <p:spPr>
          <a:xfrm>
            <a:off x="706236" y="4109702"/>
            <a:ext cx="3372092" cy="1003652"/>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Make Predictions </a:t>
            </a:r>
            <a:br>
              <a:rPr kumimoji="0" lang="en-US" sz="1800" b="0" i="0" u="none" strike="noStrike" kern="1200" cap="none" spc="0" normalizeH="0" baseline="0" noProof="0">
                <a:ln>
                  <a:noFill/>
                </a:ln>
                <a:solidFill>
                  <a:prstClr val="white"/>
                </a:solidFill>
                <a:effectLst/>
                <a:uLnTx/>
                <a:uFillTx/>
                <a:latin typeface="Raleway"/>
                <a:ea typeface="+mn-ea"/>
                <a:cs typeface="+mn-cs"/>
              </a:rPr>
            </a:br>
            <a:r>
              <a:rPr kumimoji="0" lang="en-US" sz="1800" b="0" i="0" u="none" strike="noStrike" kern="1200" cap="none" spc="0" normalizeH="0" baseline="0" noProof="0">
                <a:ln>
                  <a:noFill/>
                </a:ln>
                <a:solidFill>
                  <a:prstClr val="white"/>
                </a:solidFill>
                <a:effectLst/>
                <a:uLnTx/>
                <a:uFillTx/>
                <a:latin typeface="Raleway"/>
                <a:ea typeface="+mn-ea"/>
                <a:cs typeface="+mn-cs"/>
              </a:rPr>
              <a:t>(Predictive AI)</a:t>
            </a:r>
          </a:p>
        </p:txBody>
      </p:sp>
      <p:sp>
        <p:nvSpPr>
          <p:cNvPr id="4" name="Rectangle 3">
            <a:extLst>
              <a:ext uri="{FF2B5EF4-FFF2-40B4-BE49-F238E27FC236}">
                <a16:creationId xmlns:a16="http://schemas.microsoft.com/office/drawing/2014/main" id="{5B752129-3A2B-0F39-556D-47537C07814A}"/>
              </a:ext>
            </a:extLst>
          </p:cNvPr>
          <p:cNvSpPr/>
          <p:nvPr/>
        </p:nvSpPr>
        <p:spPr>
          <a:xfrm>
            <a:off x="4407647" y="4108834"/>
            <a:ext cx="3444966" cy="1002077"/>
          </a:xfrm>
          <a:prstGeom prst="rect">
            <a:avLst/>
          </a:prstGeom>
          <a:solidFill>
            <a:srgbClr val="59A8A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Generate content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aleway"/>
                <a:ea typeface="+mn-ea"/>
                <a:cs typeface="+mn-cs"/>
              </a:rPr>
              <a:t>(Generative AI)</a:t>
            </a:r>
          </a:p>
        </p:txBody>
      </p:sp>
      <p:pic>
        <p:nvPicPr>
          <p:cNvPr id="5" name="Picture 4" descr="A person standing in front of a chalkboard&#10;&#10;Description automatically generated">
            <a:extLst>
              <a:ext uri="{FF2B5EF4-FFF2-40B4-BE49-F238E27FC236}">
                <a16:creationId xmlns:a16="http://schemas.microsoft.com/office/drawing/2014/main" id="{E73AD08D-7AE7-0BCD-2B0E-0738906677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384" y="2198076"/>
            <a:ext cx="3377712" cy="1912327"/>
          </a:xfrm>
          <a:prstGeom prst="rect">
            <a:avLst/>
          </a:prstGeom>
        </p:spPr>
      </p:pic>
    </p:spTree>
    <p:extLst>
      <p:ext uri="{BB962C8B-B14F-4D97-AF65-F5344CB8AC3E}">
        <p14:creationId xmlns:p14="http://schemas.microsoft.com/office/powerpoint/2010/main" val="4199202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4">
      <a:dk1>
        <a:sysClr val="windowText" lastClr="000000"/>
      </a:dk1>
      <a:lt1>
        <a:sysClr val="window" lastClr="FFFFFF"/>
      </a:lt1>
      <a:dk2>
        <a:srgbClr val="44546A"/>
      </a:dk2>
      <a:lt2>
        <a:srgbClr val="E7E6E6"/>
      </a:lt2>
      <a:accent1>
        <a:srgbClr val="3F434B"/>
      </a:accent1>
      <a:accent2>
        <a:srgbClr val="3F434B"/>
      </a:accent2>
      <a:accent3>
        <a:srgbClr val="FFC56D"/>
      </a:accent3>
      <a:accent4>
        <a:srgbClr val="2D6864"/>
      </a:accent4>
      <a:accent5>
        <a:srgbClr val="5B9BD5"/>
      </a:accent5>
      <a:accent6>
        <a:srgbClr val="70AD47"/>
      </a:accent6>
      <a:hlink>
        <a:srgbClr val="0563C1"/>
      </a:hlink>
      <a:folHlink>
        <a:srgbClr val="954F72"/>
      </a:folHlink>
    </a:clrScheme>
    <a:fontScheme name="Custom 69">
      <a:majorFont>
        <a:latin typeface="Crimson Pro Semi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5C54023-2541-4E28-8275-429A4E4AAC44}" vid="{02CCB174-3326-4F56-8CCA-F1B4B6E6EC50}"/>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AA2DE6482F7B4890B8A896DFA9D784" ma:contentTypeVersion="17" ma:contentTypeDescription="Create a new document." ma:contentTypeScope="" ma:versionID="87f8a16132ce0c46f1182dd92ddedeb7">
  <xsd:schema xmlns:xsd="http://www.w3.org/2001/XMLSchema" xmlns:xs="http://www.w3.org/2001/XMLSchema" xmlns:p="http://schemas.microsoft.com/office/2006/metadata/properties" xmlns:ns3="9cd089ca-05f0-4cae-af8e-8158b7f808d6" xmlns:ns4="05ce8718-4546-4916-834f-83207c1024db" targetNamespace="http://schemas.microsoft.com/office/2006/metadata/properties" ma:root="true" ma:fieldsID="0dabb118b7eefc00db4fa76513c3e5ab" ns3:_="" ns4:_="">
    <xsd:import namespace="9cd089ca-05f0-4cae-af8e-8158b7f808d6"/>
    <xsd:import namespace="05ce8718-4546-4916-834f-83207c1024d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089ca-05f0-4cae-af8e-8158b7f808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ce8718-4546-4916-834f-83207c1024d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cd089ca-05f0-4cae-af8e-8158b7f808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BA7A0-E19A-4F3D-99B8-DFBC70320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d089ca-05f0-4cae-af8e-8158b7f808d6"/>
    <ds:schemaRef ds:uri="05ce8718-4546-4916-834f-83207c1024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B4DEDF-8220-47A7-AFCE-311424DF143A}">
  <ds:schemaRefs>
    <ds:schemaRef ds:uri="http://schemas.microsoft.com/office/2006/documentManagement/types"/>
    <ds:schemaRef ds:uri="05ce8718-4546-4916-834f-83207c1024db"/>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9cd089ca-05f0-4cae-af8e-8158b7f808d6"/>
    <ds:schemaRef ds:uri="http://schemas.microsoft.com/office/2006/metadata/properties"/>
  </ds:schemaRefs>
</ds:datastoreItem>
</file>

<file path=customXml/itemProps3.xml><?xml version="1.0" encoding="utf-8"?>
<ds:datastoreItem xmlns:ds="http://schemas.openxmlformats.org/officeDocument/2006/customXml" ds:itemID="{2AC28143-6576-44D1-8B6B-8FE324BD11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2908</TotalTime>
  <Words>1207</Words>
  <Application>Microsoft Office PowerPoint</Application>
  <PresentationFormat>Widescreen</PresentationFormat>
  <Paragraphs>190</Paragraphs>
  <Slides>23</Slides>
  <Notes>21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Plus Jakarta Sans</vt:lpstr>
      <vt:lpstr>Calibri</vt:lpstr>
      <vt:lpstr>Crimson Pro SemiBold</vt:lpstr>
      <vt:lpstr>Arial,Sans-Serif</vt:lpstr>
      <vt:lpstr>Raleway</vt:lpstr>
      <vt:lpstr>Wingdings</vt:lpstr>
      <vt:lpstr>Montserrat</vt:lpstr>
      <vt:lpstr>Calibri,Sans-Serif</vt:lpstr>
      <vt:lpstr>Arial</vt:lpstr>
      <vt:lpstr>Work Sans</vt:lpstr>
      <vt:lpstr>Office Theme</vt:lpstr>
      <vt:lpstr>2_Office Theme</vt:lpstr>
      <vt:lpstr>1_Office Theme</vt:lpstr>
      <vt:lpstr>AI: From Concept to Competitive Advantage </vt:lpstr>
      <vt:lpstr>PowerPoint Presentation</vt:lpstr>
      <vt:lpstr>PowerPoint Presentation</vt:lpstr>
      <vt:lpstr>AGENDA</vt:lpstr>
      <vt:lpstr>AI – A MOTORBIKE FOR THE MIND...</vt:lpstr>
      <vt:lpstr>MOTORBIKES STILL NEED TO BE RIDEN...</vt:lpstr>
      <vt:lpstr>HOW AI LEARNS...</vt:lpstr>
      <vt:lpstr>WHAT AI CAN DO...</vt:lpstr>
      <vt:lpstr>WHAT AI CAN DO...</vt:lpstr>
      <vt:lpstr>WHAT AI CAN DO...</vt:lpstr>
      <vt:lpstr>Reasoning AI </vt:lpstr>
      <vt:lpstr>Reasoning AI</vt:lpstr>
      <vt:lpstr>Reasoning AI </vt:lpstr>
      <vt:lpstr>OPPORTUNITIES IN OUR SECTOR</vt:lpstr>
      <vt:lpstr>MAKING AI WORK FOR ADIUVO</vt:lpstr>
      <vt:lpstr>PowerPoint Presentation</vt:lpstr>
      <vt:lpstr>BIG WINS FOR ADIUVO</vt:lpstr>
      <vt:lpstr>PowerPoint Presentation</vt:lpstr>
      <vt:lpstr>PowerPoint Presentation</vt:lpstr>
      <vt:lpstr>SCALE YOUR VALUE</vt:lpstr>
      <vt:lpstr>PowerPoint Presentation</vt:lpstr>
      <vt:lpstr>PowerPoint Presentation</vt:lpstr>
      <vt:lpstr>Thank you for listening.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Hedges</dc:creator>
  <cp:lastModifiedBy>Oscar Veldhoven</cp:lastModifiedBy>
  <cp:revision>26</cp:revision>
  <dcterms:modified xsi:type="dcterms:W3CDTF">2024-10-28T11:47:12Z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0x0101007DAA2DE6482F7B4890B8A896DFA9D784</vt:lpwstr>
  </property>
</Properties>
</file>